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m4a" ContentType="audio/mp4"/>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sldIdLst>
    <p:sldId id="256" r:id="rId2"/>
    <p:sldId id="399" r:id="rId3"/>
    <p:sldId id="390" r:id="rId4"/>
    <p:sldId id="400" r:id="rId5"/>
    <p:sldId id="394" r:id="rId6"/>
    <p:sldId id="410" r:id="rId7"/>
    <p:sldId id="393" r:id="rId8"/>
    <p:sldId id="396" r:id="rId9"/>
    <p:sldId id="411" r:id="rId10"/>
    <p:sldId id="415" r:id="rId11"/>
    <p:sldId id="401" r:id="rId12"/>
    <p:sldId id="397" r:id="rId13"/>
    <p:sldId id="403" r:id="rId14"/>
    <p:sldId id="406" r:id="rId15"/>
    <p:sldId id="398" r:id="rId16"/>
    <p:sldId id="404" r:id="rId17"/>
    <p:sldId id="408" r:id="rId18"/>
    <p:sldId id="374" r:id="rId19"/>
    <p:sldId id="272" r:id="rId20"/>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88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7" autoAdjust="0"/>
    <p:restoredTop sz="94660"/>
  </p:normalViewPr>
  <p:slideViewPr>
    <p:cSldViewPr>
      <p:cViewPr>
        <p:scale>
          <a:sx n="70" d="100"/>
          <a:sy n="70" d="100"/>
        </p:scale>
        <p:origin x="1404" y="1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Sophocles\Documents\FATALPHA\FA%20-%20Daily\USA\2017-04-06%20BBBY.xlsm"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Sophocles\Documents\FATALPHA\FA%20-%20Daily\USA\2017-04-06%20BBBY.xlsm"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72072221919263"/>
          <c:y val="0.19182419167208886"/>
          <c:w val="0.81613970716012862"/>
          <c:h val="0.62931866386121449"/>
        </c:manualLayout>
      </c:layout>
      <c:barChart>
        <c:barDir val="col"/>
        <c:grouping val="clustered"/>
        <c:varyColors val="0"/>
        <c:ser>
          <c:idx val="2"/>
          <c:order val="0"/>
          <c:tx>
            <c:v>ROA</c:v>
          </c:tx>
          <c:spPr>
            <a:solidFill>
              <a:srgbClr val="B2B2B2"/>
            </a:solidFill>
            <a:ln w="12700">
              <a:solidFill>
                <a:schemeClr val="tx1"/>
              </a:solidFill>
              <a:prstDash val="solid"/>
            </a:ln>
          </c:spPr>
          <c:invertIfNegative val="0"/>
          <c:cat>
            <c:strRef>
              <c:f>'[2017-04-06 BBBY.xlsm]Hist Performance'!$L$68:$P$68</c:f>
              <c:strCache>
                <c:ptCount val="5"/>
                <c:pt idx="0">
                  <c:v>2013</c:v>
                </c:pt>
                <c:pt idx="1">
                  <c:v>2014</c:v>
                </c:pt>
                <c:pt idx="2">
                  <c:v>2015</c:v>
                </c:pt>
                <c:pt idx="3">
                  <c:v>2016</c:v>
                </c:pt>
                <c:pt idx="4">
                  <c:v>2017</c:v>
                </c:pt>
              </c:strCache>
            </c:strRef>
          </c:cat>
          <c:val>
            <c:numRef>
              <c:f>'[2017-04-06 BBBY.xlsm]Hist Performance'!$L$72:$P$72</c:f>
              <c:numCache>
                <c:formatCode>0.0%</c:formatCode>
                <c:ptCount val="5"/>
                <c:pt idx="0">
                  <c:v>0.16536798370433406</c:v>
                </c:pt>
                <c:pt idx="1">
                  <c:v>0.16083774266118506</c:v>
                </c:pt>
                <c:pt idx="2">
                  <c:v>0.14054146823350758</c:v>
                </c:pt>
                <c:pt idx="3">
                  <c:v>0.1258602233595017</c:v>
                </c:pt>
                <c:pt idx="4">
                  <c:v>0.1000737799971341</c:v>
                </c:pt>
              </c:numCache>
            </c:numRef>
          </c:val>
          <c:extLst xmlns:c16r2="http://schemas.microsoft.com/office/drawing/2015/06/chart">
            <c:ext xmlns:c16="http://schemas.microsoft.com/office/drawing/2014/chart" uri="{C3380CC4-5D6E-409C-BE32-E72D297353CC}">
              <c16:uniqueId val="{00000000-80BA-42D3-81E3-FDEED6D0ABAA}"/>
            </c:ext>
          </c:extLst>
        </c:ser>
        <c:ser>
          <c:idx val="0"/>
          <c:order val="1"/>
          <c:tx>
            <c:v>ROE</c:v>
          </c:tx>
          <c:spPr>
            <a:ln>
              <a:solidFill>
                <a:srgbClr val="000000"/>
              </a:solidFill>
            </a:ln>
          </c:spPr>
          <c:invertIfNegative val="0"/>
          <c:cat>
            <c:strRef>
              <c:f>'[2017-04-06 BBBY.xlsm]Hist Performance'!$L$68:$P$68</c:f>
              <c:strCache>
                <c:ptCount val="5"/>
                <c:pt idx="0">
                  <c:v>2013</c:v>
                </c:pt>
                <c:pt idx="1">
                  <c:v>2014</c:v>
                </c:pt>
                <c:pt idx="2">
                  <c:v>2015</c:v>
                </c:pt>
                <c:pt idx="3">
                  <c:v>2016</c:v>
                </c:pt>
                <c:pt idx="4">
                  <c:v>2017</c:v>
                </c:pt>
              </c:strCache>
            </c:strRef>
          </c:cat>
          <c:val>
            <c:numRef>
              <c:f>'[2017-04-06 BBBY.xlsm]Hist Performance'!$L$73:$P$73</c:f>
              <c:numCache>
                <c:formatCode>0.0%</c:formatCode>
                <c:ptCount val="5"/>
                <c:pt idx="0">
                  <c:v>0.25455189436555847</c:v>
                </c:pt>
                <c:pt idx="1">
                  <c:v>0.25937974067861591</c:v>
                </c:pt>
                <c:pt idx="2">
                  <c:v>0.346282539670967</c:v>
                </c:pt>
                <c:pt idx="3">
                  <c:v>0.31957228251951525</c:v>
                </c:pt>
                <c:pt idx="4">
                  <c:v>0.2519449103566867</c:v>
                </c:pt>
              </c:numCache>
            </c:numRef>
          </c:val>
          <c:extLst xmlns:c16r2="http://schemas.microsoft.com/office/drawing/2015/06/chart">
            <c:ext xmlns:c16="http://schemas.microsoft.com/office/drawing/2014/chart" uri="{C3380CC4-5D6E-409C-BE32-E72D297353CC}">
              <c16:uniqueId val="{00000001-80BA-42D3-81E3-FDEED6D0ABAA}"/>
            </c:ext>
          </c:extLst>
        </c:ser>
        <c:ser>
          <c:idx val="1"/>
          <c:order val="2"/>
          <c:tx>
            <c:v>ROIC</c:v>
          </c:tx>
          <c:spPr>
            <a:ln>
              <a:solidFill>
                <a:srgbClr val="000000"/>
              </a:solidFill>
            </a:ln>
          </c:spPr>
          <c:invertIfNegative val="0"/>
          <c:cat>
            <c:strRef>
              <c:f>'[2017-04-06 BBBY.xlsm]Hist Performance'!$L$68:$P$68</c:f>
              <c:strCache>
                <c:ptCount val="5"/>
                <c:pt idx="0">
                  <c:v>2013</c:v>
                </c:pt>
                <c:pt idx="1">
                  <c:v>2014</c:v>
                </c:pt>
                <c:pt idx="2">
                  <c:v>2015</c:v>
                </c:pt>
                <c:pt idx="3">
                  <c:v>2016</c:v>
                </c:pt>
                <c:pt idx="4">
                  <c:v>2017</c:v>
                </c:pt>
              </c:strCache>
            </c:strRef>
          </c:cat>
          <c:val>
            <c:numRef>
              <c:f>'[2017-04-06 BBBY.xlsm]Hist Performance'!$L$74:$P$74</c:f>
              <c:numCache>
                <c:formatCode>0.0%</c:formatCode>
                <c:ptCount val="5"/>
                <c:pt idx="0">
                  <c:v>0.25045176369025562</c:v>
                </c:pt>
                <c:pt idx="1">
                  <c:v>0.25534401664834244</c:v>
                </c:pt>
                <c:pt idx="2">
                  <c:v>0.22737174194947307</c:v>
                </c:pt>
                <c:pt idx="3">
                  <c:v>0.20550711256490795</c:v>
                </c:pt>
                <c:pt idx="4">
                  <c:v>0.17331883242958443</c:v>
                </c:pt>
              </c:numCache>
            </c:numRef>
          </c:val>
          <c:extLst xmlns:c16r2="http://schemas.microsoft.com/office/drawing/2015/06/chart">
            <c:ext xmlns:c16="http://schemas.microsoft.com/office/drawing/2014/chart" uri="{C3380CC4-5D6E-409C-BE32-E72D297353CC}">
              <c16:uniqueId val="{00000002-80BA-42D3-81E3-FDEED6D0ABAA}"/>
            </c:ext>
          </c:extLst>
        </c:ser>
        <c:dLbls>
          <c:showLegendKey val="0"/>
          <c:showVal val="0"/>
          <c:showCatName val="0"/>
          <c:showSerName val="0"/>
          <c:showPercent val="0"/>
          <c:showBubbleSize val="0"/>
        </c:dLbls>
        <c:gapWidth val="110"/>
        <c:axId val="1269044816"/>
        <c:axId val="1269031216"/>
      </c:barChart>
      <c:catAx>
        <c:axId val="1269044816"/>
        <c:scaling>
          <c:orientation val="minMax"/>
        </c:scaling>
        <c:delete val="0"/>
        <c:axPos val="b"/>
        <c:majorGridlines>
          <c:spPr>
            <a:ln>
              <a:solidFill>
                <a:schemeClr val="bg1"/>
              </a:solidFill>
            </a:ln>
          </c:spPr>
        </c:majorGridlines>
        <c:numFmt formatCode="0" sourceLinked="0"/>
        <c:majorTickMark val="cross"/>
        <c:minorTickMark val="none"/>
        <c:tickLblPos val="low"/>
        <c:spPr>
          <a:ln w="3175">
            <a:solidFill>
              <a:srgbClr val="000000"/>
            </a:solidFill>
            <a:prstDash val="solid"/>
          </a:ln>
        </c:spPr>
        <c:txPr>
          <a:bodyPr rot="0" vert="horz"/>
          <a:lstStyle/>
          <a:p>
            <a:pPr>
              <a:defRPr sz="1200" b="1" i="0" u="none" strike="noStrike" baseline="0">
                <a:solidFill>
                  <a:srgbClr val="000000"/>
                </a:solidFill>
                <a:latin typeface="+mn-lt"/>
                <a:ea typeface="Arial"/>
                <a:cs typeface="Arial"/>
              </a:defRPr>
            </a:pPr>
            <a:endParaRPr lang="en-US"/>
          </a:p>
        </c:txPr>
        <c:crossAx val="1269031216"/>
        <c:crosses val="autoZero"/>
        <c:auto val="0"/>
        <c:lblAlgn val="ctr"/>
        <c:lblOffset val="100"/>
        <c:tickLblSkip val="1"/>
        <c:tickMarkSkip val="1"/>
        <c:noMultiLvlLbl val="0"/>
      </c:catAx>
      <c:valAx>
        <c:axId val="1269031216"/>
        <c:scaling>
          <c:orientation val="minMax"/>
          <c:max val="0.35000000000000003"/>
          <c:min val="5.000000000000001E-2"/>
        </c:scaling>
        <c:delete val="0"/>
        <c:axPos val="l"/>
        <c:majorGridlines>
          <c:spPr>
            <a:ln>
              <a:solidFill>
                <a:schemeClr val="bg1">
                  <a:lumMod val="65000"/>
                </a:schemeClr>
              </a:solidFill>
            </a:ln>
          </c:spPr>
        </c:majorGridlines>
        <c:numFmt formatCode="0%" sourceLinked="0"/>
        <c:majorTickMark val="cross"/>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mn-lt"/>
                <a:ea typeface="Arial"/>
                <a:cs typeface="Arial"/>
              </a:defRPr>
            </a:pPr>
            <a:endParaRPr lang="en-US"/>
          </a:p>
        </c:txPr>
        <c:crossAx val="1269044816"/>
        <c:crosses val="autoZero"/>
        <c:crossBetween val="between"/>
      </c:valAx>
      <c:spPr>
        <a:solidFill>
          <a:schemeClr val="bg1">
            <a:lumMod val="95000"/>
          </a:schemeClr>
        </a:solidFill>
        <a:ln w="12700">
          <a:solidFill>
            <a:srgbClr val="808080"/>
          </a:solidFill>
          <a:prstDash val="solid"/>
        </a:ln>
      </c:spPr>
    </c:plotArea>
    <c:legend>
      <c:legendPos val="r"/>
      <c:layout>
        <c:manualLayout>
          <c:xMode val="edge"/>
          <c:yMode val="edge"/>
          <c:x val="0.10092537098227326"/>
          <c:y val="2.4499257794565452E-2"/>
          <c:w val="0.81849956047431061"/>
          <c:h val="0.15081143485555001"/>
        </c:manualLayout>
      </c:layout>
      <c:overlay val="0"/>
      <c:spPr>
        <a:noFill/>
        <a:ln w="3175">
          <a:noFill/>
          <a:prstDash val="solid"/>
        </a:ln>
      </c:spPr>
      <c:txPr>
        <a:bodyPr/>
        <a:lstStyle/>
        <a:p>
          <a:pPr>
            <a:defRPr sz="1400" b="1" i="0" u="none" strike="noStrike" baseline="0">
              <a:solidFill>
                <a:srgbClr val="000000"/>
              </a:solidFill>
              <a:latin typeface="+mn-lt"/>
              <a:ea typeface="Arial"/>
              <a:cs typeface="Arial"/>
            </a:defRPr>
          </a:pPr>
          <a:endParaRPr lang="en-US"/>
        </a:p>
      </c:txPr>
    </c:legend>
    <c:plotVisOnly val="1"/>
    <c:dispBlanksAs val="gap"/>
    <c:showDLblsOverMax val="0"/>
  </c:chart>
  <c:spPr>
    <a:solidFill>
      <a:schemeClr val="bg1"/>
    </a:solidFill>
    <a:ln w="19050">
      <a:solidFill>
        <a:srgbClr val="80808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36151409296171"/>
          <c:y val="0.14881344133058635"/>
          <c:w val="0.76674955252243837"/>
          <c:h val="0.67232956095541807"/>
        </c:manualLayout>
      </c:layout>
      <c:barChart>
        <c:barDir val="col"/>
        <c:grouping val="clustered"/>
        <c:varyColors val="0"/>
        <c:ser>
          <c:idx val="2"/>
          <c:order val="0"/>
          <c:tx>
            <c:strRef>
              <c:f>'[2017-04-06 BBBY.xlsm]Report'!$O$9</c:f>
              <c:strCache>
                <c:ptCount val="1"/>
                <c:pt idx="0">
                  <c:v>EPS Comp</c:v>
                </c:pt>
              </c:strCache>
            </c:strRef>
          </c:tx>
          <c:spPr>
            <a:solidFill>
              <a:srgbClr val="B2B2B2"/>
            </a:solidFill>
            <a:ln w="12700">
              <a:solidFill>
                <a:schemeClr val="tx1"/>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'[2017-04-06 BBBY.xlsm]Report'!$Q$4:$Z$4</c:f>
              <c:strCache>
                <c:ptCount val="10"/>
                <c:pt idx="0">
                  <c:v>2006</c:v>
                </c:pt>
                <c:pt idx="1">
                  <c:v>2007</c:v>
                </c:pt>
                <c:pt idx="2">
                  <c:v>2008</c:v>
                </c:pt>
                <c:pt idx="3">
                  <c:v>2009</c:v>
                </c:pt>
                <c:pt idx="4">
                  <c:v>2012</c:v>
                </c:pt>
                <c:pt idx="5">
                  <c:v>2013</c:v>
                </c:pt>
                <c:pt idx="6">
                  <c:v>2014</c:v>
                </c:pt>
                <c:pt idx="7">
                  <c:v>2015</c:v>
                </c:pt>
                <c:pt idx="8">
                  <c:v>2016</c:v>
                </c:pt>
                <c:pt idx="9">
                  <c:v>2017</c:v>
                </c:pt>
              </c:strCache>
            </c:strRef>
          </c:cat>
          <c:val>
            <c:numRef>
              <c:f>'[2017-04-06 BBBY.xlsm]Report'!$Q$9:$Z$9</c:f>
              <c:numCache>
                <c:formatCode>0.00</c:formatCode>
                <c:ptCount val="10"/>
                <c:pt idx="0">
                  <c:v>2.1</c:v>
                </c:pt>
                <c:pt idx="1">
                  <c:v>1.64</c:v>
                </c:pt>
                <c:pt idx="2">
                  <c:v>2.2999999999999998</c:v>
                </c:pt>
                <c:pt idx="3">
                  <c:v>3.07</c:v>
                </c:pt>
                <c:pt idx="4" formatCode="&quot;$&quot;#,##0.00">
                  <c:v>4.0599999999999996</c:v>
                </c:pt>
                <c:pt idx="5" formatCode="&quot;$&quot;#,##0.00">
                  <c:v>4.5599999999999996</c:v>
                </c:pt>
                <c:pt idx="6" formatCode="&quot;$&quot;#,##0.00">
                  <c:v>4.79</c:v>
                </c:pt>
                <c:pt idx="7" formatCode="&quot;$&quot;#,##0.00">
                  <c:v>5.07</c:v>
                </c:pt>
                <c:pt idx="8" formatCode="&quot;$&quot;#,##0.00">
                  <c:v>5.04</c:v>
                </c:pt>
                <c:pt idx="9" formatCode="&quot;$&quot;#,##0.00">
                  <c:v>4.5759999999999996</c:v>
                </c:pt>
              </c:numCache>
            </c:numRef>
          </c:val>
          <c:extLst xmlns:c16r2="http://schemas.microsoft.com/office/drawing/2015/06/chart">
            <c:ext xmlns:c16="http://schemas.microsoft.com/office/drawing/2014/chart" uri="{C3380CC4-5D6E-409C-BE32-E72D297353CC}">
              <c16:uniqueId val="{00000000-4DE9-405E-8A6A-240F4F937D3C}"/>
            </c:ext>
          </c:extLst>
        </c:ser>
        <c:dLbls>
          <c:showLegendKey val="0"/>
          <c:showVal val="0"/>
          <c:showCatName val="0"/>
          <c:showSerName val="0"/>
          <c:showPercent val="0"/>
          <c:showBubbleSize val="0"/>
        </c:dLbls>
        <c:gapWidth val="110"/>
        <c:axId val="1269029040"/>
        <c:axId val="1269045904"/>
      </c:barChart>
      <c:lineChart>
        <c:grouping val="standard"/>
        <c:varyColors val="0"/>
        <c:ser>
          <c:idx val="1"/>
          <c:order val="1"/>
          <c:tx>
            <c:strRef>
              <c:f>'[2017-04-06 BBBY.xlsm]Report'!$O$12</c:f>
              <c:strCache>
                <c:ptCount val="1"/>
                <c:pt idx="0">
                  <c:v>  Avg Dil Shrs</c:v>
                </c:pt>
              </c:strCache>
            </c:strRef>
          </c:tx>
          <c:spPr>
            <a:ln w="34925">
              <a:solidFill>
                <a:srgbClr val="0070C0"/>
              </a:solidFill>
            </a:ln>
          </c:spPr>
          <c:marker>
            <c:symbol val="circle"/>
            <c:size val="7"/>
            <c:spPr>
              <a:solidFill>
                <a:schemeClr val="accent3">
                  <a:lumMod val="20000"/>
                  <a:lumOff val="80000"/>
                </a:schemeClr>
              </a:solidFill>
              <a:ln w="15875">
                <a:solidFill>
                  <a:schemeClr val="tx1"/>
                </a:solidFill>
              </a:ln>
            </c:spPr>
          </c:marker>
          <c:dLbls>
            <c:dLbl>
              <c:idx val="0"/>
              <c:layout/>
              <c:spPr>
                <a:ln w="22225">
                  <a:solidFill>
                    <a:srgbClr val="000000"/>
                  </a:solidFill>
                </a:ln>
              </c:spPr>
              <c:txPr>
                <a:bodyPr/>
                <a:lstStyle/>
                <a:p>
                  <a:pPr>
                    <a:defRPr b="1"/>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D58-4374-B984-C5AD7385A79A}"/>
                </c:ext>
                <c:ext xmlns:c15="http://schemas.microsoft.com/office/drawing/2012/chart" uri="{CE6537A1-D6FC-4f65-9D91-7224C49458BB}">
                  <c15:layout/>
                </c:ext>
              </c:extLst>
            </c:dLbl>
            <c:dLbl>
              <c:idx val="9"/>
              <c:layout/>
              <c:spPr>
                <a:ln w="22225">
                  <a:solidFill>
                    <a:srgbClr val="000000"/>
                  </a:solidFill>
                </a:ln>
              </c:spPr>
              <c:txPr>
                <a:bodyPr/>
                <a:lstStyle/>
                <a:p>
                  <a:pPr>
                    <a:defRPr b="1"/>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D58-4374-B984-C5AD7385A79A}"/>
                </c:ext>
                <c:ext xmlns:c15="http://schemas.microsoft.com/office/drawing/2012/chart" uri="{CE6537A1-D6FC-4f65-9D91-7224C49458BB}">
                  <c15:layout/>
                </c:ext>
              </c:extLst>
            </c:dLbl>
            <c:spPr>
              <a:noFill/>
              <a:ln>
                <a:noFill/>
              </a:ln>
              <a:effectLst/>
            </c:spPr>
            <c:txPr>
              <a:bodyPr/>
              <a:lstStyle/>
              <a:p>
                <a:pPr>
                  <a:defRPr b="1"/>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strRef>
              <c:f>'[2017-04-06 BBBY.xlsm]Report'!$Q$4:$Z$4</c:f>
              <c:strCache>
                <c:ptCount val="10"/>
                <c:pt idx="0">
                  <c:v>2006</c:v>
                </c:pt>
                <c:pt idx="1">
                  <c:v>2007</c:v>
                </c:pt>
                <c:pt idx="2">
                  <c:v>2008</c:v>
                </c:pt>
                <c:pt idx="3">
                  <c:v>2009</c:v>
                </c:pt>
                <c:pt idx="4">
                  <c:v>2012</c:v>
                </c:pt>
                <c:pt idx="5">
                  <c:v>2013</c:v>
                </c:pt>
                <c:pt idx="6">
                  <c:v>2014</c:v>
                </c:pt>
                <c:pt idx="7">
                  <c:v>2015</c:v>
                </c:pt>
                <c:pt idx="8">
                  <c:v>2016</c:v>
                </c:pt>
                <c:pt idx="9">
                  <c:v>2017</c:v>
                </c:pt>
              </c:strCache>
            </c:strRef>
          </c:cat>
          <c:val>
            <c:numRef>
              <c:f>'[2017-04-06 BBBY.xlsm]Report'!$Q$12:$Z$12</c:f>
              <c:numCache>
                <c:formatCode>#,##0</c:formatCode>
                <c:ptCount val="10"/>
                <c:pt idx="0">
                  <c:v>268.40899999999999</c:v>
                </c:pt>
                <c:pt idx="1">
                  <c:v>258.61900000000003</c:v>
                </c:pt>
                <c:pt idx="2">
                  <c:v>260.375</c:v>
                </c:pt>
                <c:pt idx="3">
                  <c:v>258.07900000000001</c:v>
                </c:pt>
                <c:pt idx="4">
                  <c:v>243.89</c:v>
                </c:pt>
                <c:pt idx="5">
                  <c:v>227.72299999999998</c:v>
                </c:pt>
                <c:pt idx="6">
                  <c:v>213.363</c:v>
                </c:pt>
                <c:pt idx="7">
                  <c:v>188.88</c:v>
                </c:pt>
                <c:pt idx="8">
                  <c:v>165.01599999999999</c:v>
                </c:pt>
                <c:pt idx="9">
                  <c:v>149.708</c:v>
                </c:pt>
              </c:numCache>
            </c:numRef>
          </c:val>
          <c:smooth val="0"/>
          <c:extLst xmlns:c16r2="http://schemas.microsoft.com/office/drawing/2015/06/chart">
            <c:ext xmlns:c16="http://schemas.microsoft.com/office/drawing/2014/chart" uri="{C3380CC4-5D6E-409C-BE32-E72D297353CC}">
              <c16:uniqueId val="{00000001-4DE9-405E-8A6A-240F4F937D3C}"/>
            </c:ext>
          </c:extLst>
        </c:ser>
        <c:dLbls>
          <c:showLegendKey val="0"/>
          <c:showVal val="0"/>
          <c:showCatName val="0"/>
          <c:showSerName val="0"/>
          <c:showPercent val="0"/>
          <c:showBubbleSize val="0"/>
        </c:dLbls>
        <c:marker val="1"/>
        <c:smooth val="0"/>
        <c:axId val="1269017072"/>
        <c:axId val="1269046448"/>
      </c:lineChart>
      <c:catAx>
        <c:axId val="1269029040"/>
        <c:scaling>
          <c:orientation val="minMax"/>
        </c:scaling>
        <c:delete val="0"/>
        <c:axPos val="b"/>
        <c:majorGridlines>
          <c:spPr>
            <a:ln>
              <a:solidFill>
                <a:schemeClr val="bg1"/>
              </a:solidFill>
            </a:ln>
          </c:spPr>
        </c:majorGridlines>
        <c:numFmt formatCode="0" sourceLinked="0"/>
        <c:majorTickMark val="cross"/>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mn-lt"/>
                <a:ea typeface="Arial"/>
                <a:cs typeface="Arial"/>
              </a:defRPr>
            </a:pPr>
            <a:endParaRPr lang="en-US"/>
          </a:p>
        </c:txPr>
        <c:crossAx val="1269045904"/>
        <c:crosses val="autoZero"/>
        <c:auto val="0"/>
        <c:lblAlgn val="ctr"/>
        <c:lblOffset val="100"/>
        <c:tickLblSkip val="1"/>
        <c:tickMarkSkip val="1"/>
        <c:noMultiLvlLbl val="0"/>
      </c:catAx>
      <c:valAx>
        <c:axId val="1269045904"/>
        <c:scaling>
          <c:orientation val="minMax"/>
          <c:min val="1"/>
        </c:scaling>
        <c:delete val="0"/>
        <c:axPos val="l"/>
        <c:majorGridlines>
          <c:spPr>
            <a:ln>
              <a:solidFill>
                <a:schemeClr val="bg1">
                  <a:lumMod val="65000"/>
                </a:schemeClr>
              </a:solidFill>
            </a:ln>
          </c:spPr>
        </c:majorGridlines>
        <c:numFmt formatCode="&quot;$&quot;#,##0.00" sourceLinked="0"/>
        <c:majorTickMark val="cross"/>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mn-lt"/>
                <a:ea typeface="Arial"/>
                <a:cs typeface="Arial"/>
              </a:defRPr>
            </a:pPr>
            <a:endParaRPr lang="en-US"/>
          </a:p>
        </c:txPr>
        <c:crossAx val="1269029040"/>
        <c:crosses val="autoZero"/>
        <c:crossBetween val="between"/>
      </c:valAx>
      <c:valAx>
        <c:axId val="1269046448"/>
        <c:scaling>
          <c:orientation val="minMax"/>
          <c:min val="100"/>
        </c:scaling>
        <c:delete val="0"/>
        <c:axPos val="r"/>
        <c:numFmt formatCode="#,##0" sourceLinked="0"/>
        <c:majorTickMark val="out"/>
        <c:minorTickMark val="none"/>
        <c:tickLblPos val="nextTo"/>
        <c:txPr>
          <a:bodyPr/>
          <a:lstStyle/>
          <a:p>
            <a:pPr>
              <a:defRPr sz="800" b="1">
                <a:latin typeface="+mn-lt"/>
              </a:defRPr>
            </a:pPr>
            <a:endParaRPr lang="en-US"/>
          </a:p>
        </c:txPr>
        <c:crossAx val="1269017072"/>
        <c:crosses val="max"/>
        <c:crossBetween val="between"/>
      </c:valAx>
      <c:catAx>
        <c:axId val="1269017072"/>
        <c:scaling>
          <c:orientation val="minMax"/>
        </c:scaling>
        <c:delete val="1"/>
        <c:axPos val="b"/>
        <c:numFmt formatCode="General" sourceLinked="1"/>
        <c:majorTickMark val="out"/>
        <c:minorTickMark val="none"/>
        <c:tickLblPos val="none"/>
        <c:crossAx val="1269046448"/>
        <c:crosses val="autoZero"/>
        <c:auto val="0"/>
        <c:lblAlgn val="ctr"/>
        <c:lblOffset val="100"/>
        <c:noMultiLvlLbl val="0"/>
      </c:catAx>
      <c:spPr>
        <a:solidFill>
          <a:schemeClr val="bg1">
            <a:lumMod val="95000"/>
          </a:schemeClr>
        </a:solidFill>
        <a:ln w="12700">
          <a:solidFill>
            <a:srgbClr val="808080"/>
          </a:solidFill>
          <a:prstDash val="solid"/>
        </a:ln>
      </c:spPr>
    </c:plotArea>
    <c:legend>
      <c:legendPos val="r"/>
      <c:layout>
        <c:manualLayout>
          <c:xMode val="edge"/>
          <c:yMode val="edge"/>
          <c:x val="4.9614041066712099E-2"/>
          <c:y val="3.8808189891922494E-2"/>
          <c:w val="0.89819637974702626"/>
          <c:h val="0.10550358709154056"/>
        </c:manualLayout>
      </c:layout>
      <c:overlay val="0"/>
      <c:spPr>
        <a:noFill/>
        <a:ln w="3175">
          <a:noFill/>
          <a:prstDash val="solid"/>
        </a:ln>
      </c:spPr>
      <c:txPr>
        <a:bodyPr/>
        <a:lstStyle/>
        <a:p>
          <a:pPr>
            <a:defRPr sz="900" b="1" i="0" u="none" strike="noStrike" baseline="0">
              <a:solidFill>
                <a:srgbClr val="000000"/>
              </a:solidFill>
              <a:latin typeface="+mn-lt"/>
              <a:ea typeface="Arial"/>
              <a:cs typeface="Arial"/>
            </a:defRPr>
          </a:pPr>
          <a:endParaRPr lang="en-US"/>
        </a:p>
      </c:txPr>
    </c:legend>
    <c:plotVisOnly val="1"/>
    <c:dispBlanksAs val="gap"/>
    <c:showDLblsOverMax val="0"/>
  </c:chart>
  <c:spPr>
    <a:solidFill>
      <a:schemeClr val="bg1"/>
    </a:solidFill>
    <a:ln w="19050">
      <a:solidFill>
        <a:srgbClr val="80808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36151409296171"/>
          <c:y val="0.19182419167208886"/>
          <c:w val="0.70600447690675172"/>
          <c:h val="0.62931866386121449"/>
        </c:manualLayout>
      </c:layout>
      <c:barChart>
        <c:barDir val="col"/>
        <c:grouping val="clustered"/>
        <c:varyColors val="0"/>
        <c:ser>
          <c:idx val="2"/>
          <c:order val="0"/>
          <c:tx>
            <c:strRef>
              <c:f>'[2017-04-06 BBBY.xlsm]Report'!$O$5</c:f>
              <c:strCache>
                <c:ptCount val="1"/>
                <c:pt idx="0">
                  <c:v>Total Revenue</c:v>
                </c:pt>
              </c:strCache>
            </c:strRef>
          </c:tx>
          <c:spPr>
            <a:solidFill>
              <a:srgbClr val="B2B2B2"/>
            </a:solidFill>
            <a:ln w="12700">
              <a:solidFill>
                <a:schemeClr val="tx1"/>
              </a:solidFill>
              <a:prstDash val="solid"/>
            </a:ln>
          </c:spPr>
          <c:invertIfNegative val="0"/>
          <c:cat>
            <c:strRef>
              <c:f>'[2017-04-06 BBBY.xlsm]Report'!$Q$4:$Z$4</c:f>
              <c:strCache>
                <c:ptCount val="10"/>
                <c:pt idx="0">
                  <c:v>2006</c:v>
                </c:pt>
                <c:pt idx="1">
                  <c:v>2007</c:v>
                </c:pt>
                <c:pt idx="2">
                  <c:v>2008</c:v>
                </c:pt>
                <c:pt idx="3">
                  <c:v>2009</c:v>
                </c:pt>
                <c:pt idx="4">
                  <c:v>2012</c:v>
                </c:pt>
                <c:pt idx="5">
                  <c:v>2013</c:v>
                </c:pt>
                <c:pt idx="6">
                  <c:v>2014</c:v>
                </c:pt>
                <c:pt idx="7">
                  <c:v>2015</c:v>
                </c:pt>
                <c:pt idx="8">
                  <c:v>2016</c:v>
                </c:pt>
                <c:pt idx="9">
                  <c:v>2017</c:v>
                </c:pt>
              </c:strCache>
            </c:strRef>
          </c:cat>
          <c:val>
            <c:numRef>
              <c:f>'[2017-04-06 BBBY.xlsm]Report'!$Q$5:$Z$5</c:f>
              <c:numCache>
                <c:formatCode>#,##0</c:formatCode>
                <c:ptCount val="10"/>
                <c:pt idx="0">
                  <c:v>7048.942</c:v>
                </c:pt>
                <c:pt idx="1">
                  <c:v>7208.34</c:v>
                </c:pt>
                <c:pt idx="2">
                  <c:v>7828.7929999999997</c:v>
                </c:pt>
                <c:pt idx="3">
                  <c:v>8758.5030000000006</c:v>
                </c:pt>
                <c:pt idx="4">
                  <c:v>9499.89</c:v>
                </c:pt>
                <c:pt idx="5">
                  <c:v>10914.584999999999</c:v>
                </c:pt>
                <c:pt idx="6">
                  <c:v>11503.963</c:v>
                </c:pt>
                <c:pt idx="7">
                  <c:v>11881.175999999999</c:v>
                </c:pt>
                <c:pt idx="8">
                  <c:v>12103.887000000001</c:v>
                </c:pt>
                <c:pt idx="9">
                  <c:v>12215.757</c:v>
                </c:pt>
              </c:numCache>
            </c:numRef>
          </c:val>
          <c:extLst xmlns:c16r2="http://schemas.microsoft.com/office/drawing/2015/06/chart">
            <c:ext xmlns:c16="http://schemas.microsoft.com/office/drawing/2014/chart" uri="{C3380CC4-5D6E-409C-BE32-E72D297353CC}">
              <c16:uniqueId val="{00000000-AFC5-491F-BB59-FF1A02BCAE5D}"/>
            </c:ext>
          </c:extLst>
        </c:ser>
        <c:dLbls>
          <c:showLegendKey val="0"/>
          <c:showVal val="0"/>
          <c:showCatName val="0"/>
          <c:showSerName val="0"/>
          <c:showPercent val="0"/>
          <c:showBubbleSize val="0"/>
        </c:dLbls>
        <c:gapWidth val="110"/>
        <c:axId val="1269038288"/>
        <c:axId val="1269018160"/>
      </c:barChart>
      <c:lineChart>
        <c:grouping val="standard"/>
        <c:varyColors val="0"/>
        <c:ser>
          <c:idx val="1"/>
          <c:order val="1"/>
          <c:tx>
            <c:strRef>
              <c:f>'[2017-04-06 BBBY.xlsm]Report'!$O$7</c:f>
              <c:strCache>
                <c:ptCount val="1"/>
                <c:pt idx="0">
                  <c:v>Core Oper Inc</c:v>
                </c:pt>
              </c:strCache>
            </c:strRef>
          </c:tx>
          <c:spPr>
            <a:ln w="34925">
              <a:solidFill>
                <a:srgbClr val="0070C0"/>
              </a:solidFill>
            </a:ln>
          </c:spPr>
          <c:marker>
            <c:symbol val="circle"/>
            <c:size val="7"/>
            <c:spPr>
              <a:solidFill>
                <a:schemeClr val="accent3">
                  <a:lumMod val="20000"/>
                  <a:lumOff val="80000"/>
                </a:schemeClr>
              </a:solidFill>
              <a:ln w="15875">
                <a:solidFill>
                  <a:schemeClr val="tx1"/>
                </a:solidFill>
              </a:ln>
            </c:spPr>
          </c:marker>
          <c:dLbls>
            <c:dLbl>
              <c:idx val="0"/>
              <c:layout>
                <c:manualLayout>
                  <c:x val="-3.6458333333333336E-2"/>
                  <c:y val="-5.6996124712308034E-2"/>
                </c:manualLayout>
              </c:layout>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4.7319867794603926E-2"/>
                  <c:y val="-3.6655198688494331E-2"/>
                </c:manualLayout>
              </c:layout>
              <c:spPr/>
              <c:txPr>
                <a:bodyPr/>
                <a:lstStyle/>
                <a:p>
                  <a:pPr>
                    <a:defRPr b="1"/>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A5B-4788-8F23-4E0F93279365}"/>
                </c:ext>
                <c:ext xmlns:c15="http://schemas.microsoft.com/office/drawing/2012/chart" uri="{CE6537A1-D6FC-4f65-9D91-7224C49458BB}">
                  <c15:layout/>
                </c:ext>
              </c:extLst>
            </c:dLbl>
            <c:dLbl>
              <c:idx val="9"/>
              <c:layout>
                <c:manualLayout>
                  <c:x val="-5.2300906509825391E-2"/>
                  <c:y val="-6.4146597704865041E-2"/>
                </c:manualLayout>
              </c:layout>
              <c:spPr/>
              <c:txPr>
                <a:bodyPr/>
                <a:lstStyle/>
                <a:p>
                  <a:pPr>
                    <a:defRPr b="1"/>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A5B-4788-8F23-4E0F93279365}"/>
                </c:ext>
                <c:ext xmlns:c15="http://schemas.microsoft.com/office/drawing/2012/chart" uri="{CE6537A1-D6FC-4f65-9D91-7224C49458BB}">
                  <c15:layout/>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ext>
            </c:extLst>
          </c:dLbls>
          <c:cat>
            <c:strRef>
              <c:f>'[2017-04-06 BBBY.xlsm]Report'!$Q$4:$Z$4</c:f>
              <c:strCache>
                <c:ptCount val="10"/>
                <c:pt idx="0">
                  <c:v>2006</c:v>
                </c:pt>
                <c:pt idx="1">
                  <c:v>2007</c:v>
                </c:pt>
                <c:pt idx="2">
                  <c:v>2008</c:v>
                </c:pt>
                <c:pt idx="3">
                  <c:v>2009</c:v>
                </c:pt>
                <c:pt idx="4">
                  <c:v>2012</c:v>
                </c:pt>
                <c:pt idx="5">
                  <c:v>2013</c:v>
                </c:pt>
                <c:pt idx="6">
                  <c:v>2014</c:v>
                </c:pt>
                <c:pt idx="7">
                  <c:v>2015</c:v>
                </c:pt>
                <c:pt idx="8">
                  <c:v>2016</c:v>
                </c:pt>
                <c:pt idx="9">
                  <c:v>2017</c:v>
                </c:pt>
              </c:strCache>
            </c:strRef>
          </c:cat>
          <c:val>
            <c:numRef>
              <c:f>'[2017-04-06 BBBY.xlsm]Report'!$Q$7:$Z$7</c:f>
              <c:numCache>
                <c:formatCode>0</c:formatCode>
                <c:ptCount val="10"/>
                <c:pt idx="0">
                  <c:v>838.02199999999993</c:v>
                </c:pt>
                <c:pt idx="1">
                  <c:v>673.89599999999996</c:v>
                </c:pt>
                <c:pt idx="2">
                  <c:v>980.68700000000001</c:v>
                </c:pt>
                <c:pt idx="3">
                  <c:v>1288.4579999999999</c:v>
                </c:pt>
                <c:pt idx="4" formatCode="#,##0">
                  <c:v>1568.3690000000001</c:v>
                </c:pt>
                <c:pt idx="5" formatCode="#,##0">
                  <c:v>1639.3179999999993</c:v>
                </c:pt>
                <c:pt idx="6" formatCode="#,##0">
                  <c:v>1614.5870000000004</c:v>
                </c:pt>
                <c:pt idx="7" formatCode="#,##0">
                  <c:v>1542.6696153846146</c:v>
                </c:pt>
                <c:pt idx="8" formatCode="#,##0">
                  <c:v>1399.6707538461551</c:v>
                </c:pt>
                <c:pt idx="9" formatCode="#,##0">
                  <c:v>1135.2100000000005</c:v>
                </c:pt>
              </c:numCache>
            </c:numRef>
          </c:val>
          <c:smooth val="0"/>
          <c:extLst xmlns:c16r2="http://schemas.microsoft.com/office/drawing/2015/06/chart">
            <c:ext xmlns:c16="http://schemas.microsoft.com/office/drawing/2014/chart" uri="{C3380CC4-5D6E-409C-BE32-E72D297353CC}">
              <c16:uniqueId val="{00000001-AFC5-491F-BB59-FF1A02BCAE5D}"/>
            </c:ext>
          </c:extLst>
        </c:ser>
        <c:dLbls>
          <c:showLegendKey val="0"/>
          <c:showVal val="0"/>
          <c:showCatName val="0"/>
          <c:showSerName val="0"/>
          <c:showPercent val="0"/>
          <c:showBubbleSize val="0"/>
        </c:dLbls>
        <c:marker val="1"/>
        <c:smooth val="0"/>
        <c:axId val="1269027952"/>
        <c:axId val="1269024144"/>
      </c:lineChart>
      <c:catAx>
        <c:axId val="1269038288"/>
        <c:scaling>
          <c:orientation val="minMax"/>
        </c:scaling>
        <c:delete val="0"/>
        <c:axPos val="b"/>
        <c:majorGridlines>
          <c:spPr>
            <a:ln>
              <a:solidFill>
                <a:schemeClr val="bg1"/>
              </a:solidFill>
            </a:ln>
          </c:spPr>
        </c:majorGridlines>
        <c:numFmt formatCode="0" sourceLinked="0"/>
        <c:majorTickMark val="cross"/>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mn-lt"/>
                <a:ea typeface="Arial"/>
                <a:cs typeface="Arial"/>
              </a:defRPr>
            </a:pPr>
            <a:endParaRPr lang="en-US"/>
          </a:p>
        </c:txPr>
        <c:crossAx val="1269018160"/>
        <c:crosses val="autoZero"/>
        <c:auto val="0"/>
        <c:lblAlgn val="ctr"/>
        <c:lblOffset val="100"/>
        <c:tickLblSkip val="1"/>
        <c:tickMarkSkip val="1"/>
        <c:noMultiLvlLbl val="0"/>
      </c:catAx>
      <c:valAx>
        <c:axId val="1269018160"/>
        <c:scaling>
          <c:orientation val="minMax"/>
        </c:scaling>
        <c:delete val="0"/>
        <c:axPos val="l"/>
        <c:majorGridlines>
          <c:spPr>
            <a:ln>
              <a:solidFill>
                <a:schemeClr val="bg1">
                  <a:lumMod val="65000"/>
                </a:schemeClr>
              </a:solidFill>
            </a:ln>
          </c:spPr>
        </c:majorGridlines>
        <c:numFmt formatCode="&quot;$&quot;#,##0" sourceLinked="0"/>
        <c:majorTickMark val="cross"/>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mn-lt"/>
                <a:ea typeface="Arial"/>
                <a:cs typeface="Arial"/>
              </a:defRPr>
            </a:pPr>
            <a:endParaRPr lang="en-US"/>
          </a:p>
        </c:txPr>
        <c:crossAx val="1269038288"/>
        <c:crosses val="autoZero"/>
        <c:crossBetween val="between"/>
      </c:valAx>
      <c:valAx>
        <c:axId val="1269024144"/>
        <c:scaling>
          <c:orientation val="minMax"/>
        </c:scaling>
        <c:delete val="0"/>
        <c:axPos val="r"/>
        <c:numFmt formatCode="&quot;$&quot;#,##0" sourceLinked="0"/>
        <c:majorTickMark val="out"/>
        <c:minorTickMark val="none"/>
        <c:tickLblPos val="nextTo"/>
        <c:txPr>
          <a:bodyPr/>
          <a:lstStyle/>
          <a:p>
            <a:pPr>
              <a:defRPr sz="800" b="1">
                <a:latin typeface="+mn-lt"/>
              </a:defRPr>
            </a:pPr>
            <a:endParaRPr lang="en-US"/>
          </a:p>
        </c:txPr>
        <c:crossAx val="1269027952"/>
        <c:crosses val="max"/>
        <c:crossBetween val="between"/>
      </c:valAx>
      <c:catAx>
        <c:axId val="1269027952"/>
        <c:scaling>
          <c:orientation val="minMax"/>
        </c:scaling>
        <c:delete val="1"/>
        <c:axPos val="b"/>
        <c:numFmt formatCode="General" sourceLinked="1"/>
        <c:majorTickMark val="out"/>
        <c:minorTickMark val="none"/>
        <c:tickLblPos val="none"/>
        <c:crossAx val="1269024144"/>
        <c:crosses val="autoZero"/>
        <c:auto val="0"/>
        <c:lblAlgn val="ctr"/>
        <c:lblOffset val="100"/>
        <c:noMultiLvlLbl val="0"/>
      </c:catAx>
      <c:spPr>
        <a:solidFill>
          <a:schemeClr val="bg1">
            <a:lumMod val="95000"/>
          </a:schemeClr>
        </a:solidFill>
        <a:ln w="12700">
          <a:solidFill>
            <a:srgbClr val="808080"/>
          </a:solidFill>
          <a:prstDash val="solid"/>
        </a:ln>
      </c:spPr>
    </c:plotArea>
    <c:legend>
      <c:legendPos val="r"/>
      <c:layout>
        <c:manualLayout>
          <c:xMode val="edge"/>
          <c:yMode val="edge"/>
          <c:x val="4.9614041066712099E-2"/>
          <c:y val="3.8808189891922494E-2"/>
          <c:w val="0.89819637974702626"/>
          <c:h val="0.10550358709154056"/>
        </c:manualLayout>
      </c:layout>
      <c:overlay val="0"/>
      <c:spPr>
        <a:noFill/>
        <a:ln w="3175">
          <a:noFill/>
          <a:prstDash val="solid"/>
        </a:ln>
      </c:spPr>
      <c:txPr>
        <a:bodyPr/>
        <a:lstStyle/>
        <a:p>
          <a:pPr>
            <a:defRPr sz="900" b="1" i="0" u="none" strike="noStrike" baseline="0">
              <a:solidFill>
                <a:srgbClr val="000000"/>
              </a:solidFill>
              <a:latin typeface="+mn-lt"/>
              <a:ea typeface="Arial"/>
              <a:cs typeface="Arial"/>
            </a:defRPr>
          </a:pPr>
          <a:endParaRPr lang="en-US"/>
        </a:p>
      </c:txPr>
    </c:legend>
    <c:plotVisOnly val="1"/>
    <c:dispBlanksAs val="gap"/>
    <c:showDLblsOverMax val="0"/>
  </c:chart>
  <c:spPr>
    <a:solidFill>
      <a:schemeClr val="bg1"/>
    </a:solidFill>
    <a:ln w="19050">
      <a:solidFill>
        <a:srgbClr val="80808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469315186071518E-2"/>
          <c:y val="0.19182419167208886"/>
          <c:w val="0.84339126969529765"/>
          <c:h val="0.62931866386121449"/>
        </c:manualLayout>
      </c:layout>
      <c:barChart>
        <c:barDir val="col"/>
        <c:grouping val="clustered"/>
        <c:varyColors val="0"/>
        <c:ser>
          <c:idx val="2"/>
          <c:order val="0"/>
          <c:tx>
            <c:strRef>
              <c:f>'[2017-04-06 BBBY.xlsm]Report'!$CL$4</c:f>
              <c:strCache>
                <c:ptCount val="1"/>
                <c:pt idx="0">
                  <c:v>Gross Margin</c:v>
                </c:pt>
              </c:strCache>
            </c:strRef>
          </c:tx>
          <c:spPr>
            <a:solidFill>
              <a:srgbClr val="B2B2B2"/>
            </a:solidFill>
            <a:ln w="12700">
              <a:solidFill>
                <a:schemeClr val="tx1"/>
              </a:solidFill>
              <a:prstDash val="solid"/>
            </a:ln>
          </c:spPr>
          <c:invertIfNegative val="0"/>
          <c:dLbls>
            <c:dLbl>
              <c:idx val="0"/>
              <c:spPr/>
              <c:txPr>
                <a:bodyPr/>
                <a:lstStyle/>
                <a:p>
                  <a:pPr>
                    <a:defRPr sz="1000" b="1"/>
                  </a:pPr>
                  <a:endParaRPr lang="en-US"/>
                </a:p>
              </c:txPr>
              <c:showLegendKey val="0"/>
              <c:showVal val="1"/>
              <c:showCatName val="0"/>
              <c:showSerName val="0"/>
              <c:showPercent val="0"/>
              <c:showBubbleSize val="0"/>
            </c:dLbl>
            <c:dLbl>
              <c:idx val="4"/>
              <c:spPr/>
              <c:txPr>
                <a:bodyPr/>
                <a:lstStyle/>
                <a:p>
                  <a:pPr>
                    <a:defRPr sz="1000" b="1"/>
                  </a:pPr>
                  <a:endParaRPr lang="en-US"/>
                </a:p>
              </c:txPr>
              <c:showLegendKey val="0"/>
              <c:showVal val="1"/>
              <c:showCatName val="0"/>
              <c:showSerName val="0"/>
              <c:showPercent val="0"/>
              <c:showBubbleSize val="0"/>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'[2017-04-06 BBBY.xlsm]Report'!$CI$6:$CI$10</c:f>
              <c:strCache>
                <c:ptCount val="5"/>
                <c:pt idx="0">
                  <c:v>2013</c:v>
                </c:pt>
                <c:pt idx="1">
                  <c:v>2014</c:v>
                </c:pt>
                <c:pt idx="2">
                  <c:v>2015</c:v>
                </c:pt>
                <c:pt idx="3">
                  <c:v>2016</c:v>
                </c:pt>
                <c:pt idx="4">
                  <c:v>2017</c:v>
                </c:pt>
              </c:strCache>
            </c:strRef>
          </c:cat>
          <c:val>
            <c:numRef>
              <c:f>'[2017-04-06 BBBY.xlsm]Report'!$CL$6:$CL$10</c:f>
              <c:numCache>
                <c:formatCode>0%</c:formatCode>
                <c:ptCount val="5"/>
                <c:pt idx="0">
                  <c:v>0.40210003403702471</c:v>
                </c:pt>
                <c:pt idx="1">
                  <c:v>0.3968703654557999</c:v>
                </c:pt>
                <c:pt idx="2">
                  <c:v>0.38883179577509835</c:v>
                </c:pt>
                <c:pt idx="3">
                  <c:v>0.38172117766796743</c:v>
                </c:pt>
                <c:pt idx="4">
                  <c:v>0.37462680372571266</c:v>
                </c:pt>
              </c:numCache>
            </c:numRef>
          </c:val>
          <c:extLst xmlns:c16r2="http://schemas.microsoft.com/office/drawing/2015/06/chart">
            <c:ext xmlns:c16="http://schemas.microsoft.com/office/drawing/2014/chart" uri="{C3380CC4-5D6E-409C-BE32-E72D297353CC}">
              <c16:uniqueId val="{00000000-4AD9-42F3-9337-371F769BF8D7}"/>
            </c:ext>
          </c:extLst>
        </c:ser>
        <c:ser>
          <c:idx val="0"/>
          <c:order val="1"/>
          <c:tx>
            <c:strRef>
              <c:f>'[2017-04-06 BBBY.xlsm]Report'!$CK$4</c:f>
              <c:strCache>
                <c:ptCount val="1"/>
                <c:pt idx="0">
                  <c:v>Operating Margin</c:v>
                </c:pt>
              </c:strCache>
            </c:strRef>
          </c:tx>
          <c:spPr>
            <a:ln>
              <a:solidFill>
                <a:srgbClr val="000000"/>
              </a:solidFill>
            </a:ln>
          </c:spPr>
          <c:invertIfNegative val="0"/>
          <c:dLbls>
            <c:dLbl>
              <c:idx val="0"/>
              <c:spPr/>
              <c:txPr>
                <a:bodyPr/>
                <a:lstStyle/>
                <a:p>
                  <a:pPr>
                    <a:defRPr sz="1000" b="1"/>
                  </a:pPr>
                  <a:endParaRPr lang="en-US"/>
                </a:p>
              </c:txPr>
              <c:showLegendKey val="0"/>
              <c:showVal val="1"/>
              <c:showCatName val="0"/>
              <c:showSerName val="0"/>
              <c:showPercent val="0"/>
              <c:showBubbleSize val="0"/>
            </c:dLbl>
            <c:dLbl>
              <c:idx val="4"/>
              <c:layout>
                <c:manualLayout>
                  <c:x val="1.7287949516464899E-2"/>
                  <c:y val="-6.50110693175489E-17"/>
                </c:manualLayout>
              </c:layout>
              <c:spPr/>
              <c:txPr>
                <a:bodyPr/>
                <a:lstStyle/>
                <a:p>
                  <a:pPr>
                    <a:defRPr sz="1000" b="1"/>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A2B-4215-BE6E-1173D52A0976}"/>
                </c:ex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'[2017-04-06 BBBY.xlsm]Report'!$CI$6:$CI$10</c:f>
              <c:strCache>
                <c:ptCount val="5"/>
                <c:pt idx="0">
                  <c:v>2013</c:v>
                </c:pt>
                <c:pt idx="1">
                  <c:v>2014</c:v>
                </c:pt>
                <c:pt idx="2">
                  <c:v>2015</c:v>
                </c:pt>
                <c:pt idx="3">
                  <c:v>2016</c:v>
                </c:pt>
                <c:pt idx="4">
                  <c:v>2017</c:v>
                </c:pt>
              </c:strCache>
            </c:strRef>
          </c:cat>
          <c:val>
            <c:numRef>
              <c:f>'[2017-04-06 BBBY.xlsm]Report'!$CK$6:$CK$10</c:f>
              <c:numCache>
                <c:formatCode>0.0%</c:formatCode>
                <c:ptCount val="5"/>
                <c:pt idx="0">
                  <c:v>0.1501951746218477</c:v>
                </c:pt>
                <c:pt idx="1">
                  <c:v>0.14035050356125106</c:v>
                </c:pt>
                <c:pt idx="2">
                  <c:v>0.12984149173319331</c:v>
                </c:pt>
                <c:pt idx="3">
                  <c:v>0.11563812136102683</c:v>
                </c:pt>
                <c:pt idx="4">
                  <c:v>9.2929975604459106E-2</c:v>
                </c:pt>
              </c:numCache>
            </c:numRef>
          </c:val>
          <c:extLst xmlns:c16r2="http://schemas.microsoft.com/office/drawing/2015/06/chart">
            <c:ext xmlns:c16="http://schemas.microsoft.com/office/drawing/2014/chart" uri="{C3380CC4-5D6E-409C-BE32-E72D297353CC}">
              <c16:uniqueId val="{00000001-4AD9-42F3-9337-371F769BF8D7}"/>
            </c:ext>
          </c:extLst>
        </c:ser>
        <c:dLbls>
          <c:showLegendKey val="0"/>
          <c:showVal val="0"/>
          <c:showCatName val="0"/>
          <c:showSerName val="0"/>
          <c:showPercent val="0"/>
          <c:showBubbleSize val="0"/>
        </c:dLbls>
        <c:gapWidth val="110"/>
        <c:axId val="1269020336"/>
        <c:axId val="1269020880"/>
      </c:barChart>
      <c:catAx>
        <c:axId val="1269020336"/>
        <c:scaling>
          <c:orientation val="minMax"/>
        </c:scaling>
        <c:delete val="0"/>
        <c:axPos val="b"/>
        <c:majorGridlines>
          <c:spPr>
            <a:ln>
              <a:solidFill>
                <a:schemeClr val="bg1"/>
              </a:solidFill>
            </a:ln>
          </c:spPr>
        </c:majorGridlines>
        <c:numFmt formatCode="0" sourceLinked="0"/>
        <c:majorTickMark val="cross"/>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mn-lt"/>
                <a:ea typeface="Arial"/>
                <a:cs typeface="Arial"/>
              </a:defRPr>
            </a:pPr>
            <a:endParaRPr lang="en-US"/>
          </a:p>
        </c:txPr>
        <c:crossAx val="1269020880"/>
        <c:crosses val="autoZero"/>
        <c:auto val="0"/>
        <c:lblAlgn val="ctr"/>
        <c:lblOffset val="100"/>
        <c:tickLblSkip val="1"/>
        <c:tickMarkSkip val="1"/>
        <c:noMultiLvlLbl val="0"/>
      </c:catAx>
      <c:valAx>
        <c:axId val="1269020880"/>
        <c:scaling>
          <c:orientation val="minMax"/>
        </c:scaling>
        <c:delete val="0"/>
        <c:axPos val="l"/>
        <c:majorGridlines>
          <c:spPr>
            <a:ln>
              <a:solidFill>
                <a:schemeClr val="bg1">
                  <a:lumMod val="65000"/>
                </a:schemeClr>
              </a:solidFill>
            </a:ln>
          </c:spPr>
        </c:majorGridlines>
        <c:numFmt formatCode="0.0%" sourceLinked="0"/>
        <c:majorTickMark val="cross"/>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mn-lt"/>
                <a:ea typeface="Arial"/>
                <a:cs typeface="Arial"/>
              </a:defRPr>
            </a:pPr>
            <a:endParaRPr lang="en-US"/>
          </a:p>
        </c:txPr>
        <c:crossAx val="1269020336"/>
        <c:crosses val="autoZero"/>
        <c:crossBetween val="between"/>
      </c:valAx>
      <c:spPr>
        <a:solidFill>
          <a:schemeClr val="bg1">
            <a:lumMod val="95000"/>
          </a:schemeClr>
        </a:solidFill>
        <a:ln w="12700">
          <a:solidFill>
            <a:srgbClr val="808080"/>
          </a:solidFill>
          <a:prstDash val="solid"/>
        </a:ln>
      </c:spPr>
    </c:plotArea>
    <c:legend>
      <c:legendPos val="r"/>
      <c:layout>
        <c:manualLayout>
          <c:xMode val="edge"/>
          <c:yMode val="edge"/>
          <c:x val="0.10092537098227321"/>
          <c:y val="2.4499257794565452E-2"/>
          <c:w val="0.81849956047431061"/>
          <c:h val="0.15081143485554996"/>
        </c:manualLayout>
      </c:layout>
      <c:overlay val="0"/>
      <c:spPr>
        <a:noFill/>
        <a:ln w="3175">
          <a:noFill/>
          <a:prstDash val="solid"/>
        </a:ln>
      </c:spPr>
      <c:txPr>
        <a:bodyPr/>
        <a:lstStyle/>
        <a:p>
          <a:pPr>
            <a:defRPr sz="900" b="1" i="0" u="none" strike="noStrike" baseline="0">
              <a:solidFill>
                <a:srgbClr val="000000"/>
              </a:solidFill>
              <a:latin typeface="+mn-lt"/>
              <a:ea typeface="Arial"/>
              <a:cs typeface="Arial"/>
            </a:defRPr>
          </a:pPr>
          <a:endParaRPr lang="en-US"/>
        </a:p>
      </c:txPr>
    </c:legend>
    <c:plotVisOnly val="1"/>
    <c:dispBlanksAs val="gap"/>
    <c:showDLblsOverMax val="0"/>
  </c:chart>
  <c:spPr>
    <a:solidFill>
      <a:schemeClr val="bg1"/>
    </a:solidFill>
    <a:ln w="19050">
      <a:solidFill>
        <a:srgbClr val="80808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119"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8102" y="1"/>
            <a:ext cx="2982119" cy="464820"/>
          </a:xfrm>
          <a:prstGeom prst="rect">
            <a:avLst/>
          </a:prstGeom>
        </p:spPr>
        <p:txBody>
          <a:bodyPr vert="horz" lIns="91440" tIns="45720" rIns="91440" bIns="45720" rtlCol="0"/>
          <a:lstStyle>
            <a:lvl1pPr algn="r">
              <a:defRPr sz="1200"/>
            </a:lvl1pPr>
          </a:lstStyle>
          <a:p>
            <a:fld id="{A887E6DE-6E0B-4898-895A-33EA8364C5B0}" type="datetimeFigureOut">
              <a:rPr lang="en-US" smtClean="0"/>
              <a:pPr/>
              <a:t>4/28/2017</a:t>
            </a:fld>
            <a:endParaRPr lang="en-US"/>
          </a:p>
        </p:txBody>
      </p:sp>
      <p:sp>
        <p:nvSpPr>
          <p:cNvPr id="4" name="Slide Image Placeholder 3"/>
          <p:cNvSpPr>
            <a:spLocks noGrp="1" noRot="1" noChangeAspect="1"/>
          </p:cNvSpPr>
          <p:nvPr>
            <p:ph type="sldImg" idx="2"/>
          </p:nvPr>
        </p:nvSpPr>
        <p:spPr>
          <a:xfrm>
            <a:off x="1116013" y="696913"/>
            <a:ext cx="4649787"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182" y="4415791"/>
            <a:ext cx="5505450" cy="41833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1440" tIns="45720" rIns="91440" bIns="45720" rtlCol="0" anchor="b"/>
          <a:lstStyle>
            <a:lvl1pPr algn="r">
              <a:defRPr sz="1200"/>
            </a:lvl1pPr>
          </a:lstStyle>
          <a:p>
            <a:fld id="{DB0CBE84-75F0-4E8B-8AC3-4B13FF0FE523}" type="slidenum">
              <a:rPr lang="en-US" smtClean="0"/>
              <a:pPr/>
              <a:t>‹#›</a:t>
            </a:fld>
            <a:endParaRPr lang="en-US"/>
          </a:p>
        </p:txBody>
      </p:sp>
    </p:spTree>
    <p:extLst>
      <p:ext uri="{BB962C8B-B14F-4D97-AF65-F5344CB8AC3E}">
        <p14:creationId xmlns:p14="http://schemas.microsoft.com/office/powerpoint/2010/main" val="2391363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0CBE84-75F0-4E8B-8AC3-4B13FF0FE523}" type="slidenum">
              <a:rPr lang="en-US" smtClean="0"/>
              <a:pPr/>
              <a:t>1</a:t>
            </a:fld>
            <a:endParaRPr lang="en-US"/>
          </a:p>
        </p:txBody>
      </p:sp>
    </p:spTree>
    <p:extLst>
      <p:ext uri="{BB962C8B-B14F-4D97-AF65-F5344CB8AC3E}">
        <p14:creationId xmlns:p14="http://schemas.microsoft.com/office/powerpoint/2010/main" val="229514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483015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248527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432655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854291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890329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836578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861384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989011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693839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pPr/>
              <a:t>19</a:t>
            </a:fld>
            <a:endParaRPr lang="en-US"/>
          </a:p>
        </p:txBody>
      </p:sp>
    </p:spTree>
    <p:extLst>
      <p:ext uri="{BB962C8B-B14F-4D97-AF65-F5344CB8AC3E}">
        <p14:creationId xmlns:p14="http://schemas.microsoft.com/office/powerpoint/2010/main" val="397244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pPr/>
              <a:t>2</a:t>
            </a:fld>
            <a:endParaRPr lang="en-US"/>
          </a:p>
        </p:txBody>
      </p:sp>
    </p:spTree>
    <p:extLst>
      <p:ext uri="{BB962C8B-B14F-4D97-AF65-F5344CB8AC3E}">
        <p14:creationId xmlns:p14="http://schemas.microsoft.com/office/powerpoint/2010/main" val="52856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628453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948931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436402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177532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348874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436837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CBE84-75F0-4E8B-8AC3-4B13FF0FE523}"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503272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C3CDB4-9287-4ABF-B8C6-38DE2857F488}" type="datetime1">
              <a:rPr lang="en-US" smtClean="0"/>
              <a:pPr/>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611AD-7EE0-4872-801A-E1C3F1699F4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0CF71-4720-42D5-B993-2962AEBE3ABA}" type="datetime1">
              <a:rPr lang="en-US" smtClean="0"/>
              <a:pPr/>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611AD-7EE0-4872-801A-E1C3F1699F4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F7A279-61CC-40E1-B84D-9C0462B396DB}" type="datetime1">
              <a:rPr lang="en-US" smtClean="0"/>
              <a:pPr/>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611AD-7EE0-4872-801A-E1C3F1699F4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98DF8C-764F-4221-B472-8B0D6C0C33CC}" type="datetime1">
              <a:rPr lang="en-US" smtClean="0"/>
              <a:pPr/>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611AD-7EE0-4872-801A-E1C3F1699F4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55F09D-B0E3-4EDA-9655-70A409FE2211}" type="datetime1">
              <a:rPr lang="en-US" smtClean="0"/>
              <a:pPr/>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611AD-7EE0-4872-801A-E1C3F1699F4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51FF11-DCE4-4AFE-88C3-F9CCEB2AFBA2}" type="datetime1">
              <a:rPr lang="en-US" smtClean="0"/>
              <a:pPr/>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E611AD-7EE0-4872-801A-E1C3F1699F4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1E2A04-ADF0-40F6-A199-456CE5058742}" type="datetime1">
              <a:rPr lang="en-US" smtClean="0"/>
              <a:pPr/>
              <a:t>4/28/2017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E611AD-7EE0-4872-801A-E1C3F1699F4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4361BB-A34F-45ED-A522-D588D018AA54}" type="datetime1">
              <a:rPr lang="en-US" smtClean="0"/>
              <a:pPr/>
              <a:t>4/28/2017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E611AD-7EE0-4872-801A-E1C3F1699F4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5F3861-718D-43E0-B4CC-AB587C93FE22}" type="datetime1">
              <a:rPr lang="en-US" smtClean="0"/>
              <a:pPr/>
              <a:t>4/28/2017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E611AD-7EE0-4872-801A-E1C3F1699F4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73447F-DE85-4375-A31E-1491129504C5}" type="datetime1">
              <a:rPr lang="en-US" smtClean="0"/>
              <a:pPr/>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E611AD-7EE0-4872-801A-E1C3F1699F4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5E9A0F-37D2-4AE8-A6C2-08A2EE3B2948}" type="datetime1">
              <a:rPr lang="en-US" smtClean="0"/>
              <a:pPr/>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E611AD-7EE0-4872-801A-E1C3F1699F4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0DFC3-5BD1-4559-9723-E75E3C4ABE67}" type="datetime1">
              <a:rPr lang="en-US" smtClean="0"/>
              <a:pPr/>
              <a:t>4/28/2017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E611AD-7EE0-4872-801A-E1C3F1699F4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emf"/><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5.jp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slideLayout" Target="../slideLayouts/slideLayout2.xml"/><Relationship Id="rId7" Type="http://schemas.openxmlformats.org/officeDocument/2006/relationships/image" Target="../media/image27.emf"/><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6.emf"/><Relationship Id="rId5" Type="http://schemas.openxmlformats.org/officeDocument/2006/relationships/image" Target="../media/image3.pn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6.png"/><Relationship Id="rId3" Type="http://schemas.openxmlformats.org/officeDocument/2006/relationships/audio" Target="../media/media4.m4a"/><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microsoft.com/office/2007/relationships/media" Target="../media/media4.m4a"/><Relationship Id="rId16" Type="http://schemas.openxmlformats.org/officeDocument/2006/relationships/image" Target="../media/image14.png"/><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notesSlide" Target="../notesSlides/notesSlide4.xml"/><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7.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package" Target="../embeddings/Microsoft_Excel_Macro-Enabled_Worksheet1.xlsm"/><Relationship Id="rId3" Type="http://schemas.openxmlformats.org/officeDocument/2006/relationships/audio" Target="../media/media5.m4a"/><Relationship Id="rId7" Type="http://schemas.openxmlformats.org/officeDocument/2006/relationships/chart" Target="../charts/chart1.xml"/><Relationship Id="rId2" Type="http://schemas.microsoft.com/office/2007/relationships/media" Target="../media/media5.m4a"/><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notesSlide" Target="../notesSlides/notesSlide5.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7.emf"/></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emf"/><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slideLayout" Target="../slideLayouts/slideLayout2.xml"/><Relationship Id="rId7" Type="http://schemas.openxmlformats.org/officeDocument/2006/relationships/chart" Target="../charts/char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hart" Target="../charts/chart2.xml"/><Relationship Id="rId5"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emf"/><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emf"/><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atalpha Logo-01.jpg"/>
          <p:cNvPicPr>
            <a:picLocks noChangeAspect="1"/>
          </p:cNvPicPr>
          <p:nvPr/>
        </p:nvPicPr>
        <p:blipFill>
          <a:blip r:embed="rId5" cstate="print"/>
          <a:stretch>
            <a:fillRect/>
          </a:stretch>
        </p:blipFill>
        <p:spPr>
          <a:xfrm>
            <a:off x="1524000" y="241851"/>
            <a:ext cx="6569291" cy="4711149"/>
          </a:xfrm>
          <a:prstGeom prst="rect">
            <a:avLst/>
          </a:prstGeom>
        </p:spPr>
      </p:pic>
      <p:sp>
        <p:nvSpPr>
          <p:cNvPr id="3" name="Subtitle 2"/>
          <p:cNvSpPr>
            <a:spLocks noGrp="1"/>
          </p:cNvSpPr>
          <p:nvPr>
            <p:ph type="subTitle" idx="1"/>
          </p:nvPr>
        </p:nvSpPr>
        <p:spPr>
          <a:xfrm>
            <a:off x="685800" y="4495800"/>
            <a:ext cx="8077200" cy="685800"/>
          </a:xfrm>
        </p:spPr>
        <p:txBody>
          <a:bodyPr>
            <a:normAutofit fontScale="70000" lnSpcReduction="20000"/>
          </a:bodyPr>
          <a:lstStyle/>
          <a:p>
            <a:r>
              <a:rPr lang="en-GB" dirty="0"/>
              <a:t>Quantitative Methods  +  Qualitative Analysis   =  Superior Returns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251"/>
    </mc:Choice>
    <mc:Fallback>
      <p:transition spd="slow" advTm="13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E611AD-7EE0-4872-801A-E1C3F1699F45}" type="slidenum">
              <a:rPr lang="en-US" smtClean="0">
                <a:solidFill>
                  <a:prstClr val="black">
                    <a:tint val="75000"/>
                  </a:prstClr>
                </a:solidFill>
              </a:rPr>
              <a:pPr/>
              <a:t>10</a:t>
            </a:fld>
            <a:endParaRPr lang="en-US">
              <a:solidFill>
                <a:prstClr val="black">
                  <a:tint val="75000"/>
                </a:prstClr>
              </a:solidFill>
            </a:endParaRPr>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solidFill>
                  <a:prstClr val="white"/>
                </a:solidFill>
              </a:rPr>
              <a:t>Retail Problems: Online competition, Discounting</a:t>
            </a:r>
            <a:endParaRPr lang="en-US" sz="2400" dirty="0">
              <a:solidFill>
                <a:prstClr val="white"/>
              </a:solidFill>
            </a:endParaRPr>
          </a:p>
        </p:txBody>
      </p:sp>
      <p:pic>
        <p:nvPicPr>
          <p:cNvPr id="6" name="Picture 2"/>
          <p:cNvPicPr>
            <a:picLocks noChangeAspect="1" noChangeArrowheads="1"/>
          </p:cNvPicPr>
          <p:nvPr/>
        </p:nvPicPr>
        <p:blipFill>
          <a:blip r:embed="rId5" cstate="print"/>
          <a:srcRect/>
          <a:stretch>
            <a:fillRect/>
          </a:stretch>
        </p:blipFill>
        <p:spPr bwMode="auto">
          <a:xfrm>
            <a:off x="228600" y="228600"/>
            <a:ext cx="2133600" cy="324407"/>
          </a:xfrm>
          <a:prstGeom prst="rect">
            <a:avLst/>
          </a:prstGeom>
          <a:noFill/>
          <a:ln w="9525">
            <a:noFill/>
            <a:miter lim="800000"/>
            <a:headEnd/>
            <a:tailEnd/>
          </a:ln>
        </p:spPr>
      </p:pic>
      <p:pic>
        <p:nvPicPr>
          <p:cNvPr id="9" name="Picture 8"/>
          <p:cNvPicPr>
            <a:picLocks noChangeAspect="1"/>
          </p:cNvPicPr>
          <p:nvPr/>
        </p:nvPicPr>
        <p:blipFill>
          <a:blip r:embed="rId6"/>
          <a:stretch>
            <a:fillRect/>
          </a:stretch>
        </p:blipFill>
        <p:spPr>
          <a:xfrm>
            <a:off x="914400" y="2438400"/>
            <a:ext cx="2282558" cy="3097560"/>
          </a:xfrm>
          <a:prstGeom prst="rect">
            <a:avLst/>
          </a:prstGeom>
        </p:spPr>
      </p:pic>
      <p:sp>
        <p:nvSpPr>
          <p:cNvPr id="10" name="TextBox 9"/>
          <p:cNvSpPr txBox="1"/>
          <p:nvPr/>
        </p:nvSpPr>
        <p:spPr>
          <a:xfrm>
            <a:off x="546110" y="1034310"/>
            <a:ext cx="3797290" cy="1200329"/>
          </a:xfrm>
          <a:prstGeom prst="rect">
            <a:avLst/>
          </a:prstGeom>
          <a:noFill/>
        </p:spPr>
        <p:txBody>
          <a:bodyPr wrap="square" rtlCol="0">
            <a:spAutoFit/>
          </a:bodyPr>
          <a:lstStyle/>
          <a:p>
            <a:r>
              <a:rPr lang="en-US" b="1" dirty="0"/>
              <a:t>Company SEC Filings:</a:t>
            </a:r>
          </a:p>
          <a:p>
            <a:r>
              <a:rPr lang="en-US" dirty="0"/>
              <a:t>“Comparable sales consummated through customer facing digital channels increased</a:t>
            </a:r>
          </a:p>
        </p:txBody>
      </p:sp>
      <p:sp>
        <p:nvSpPr>
          <p:cNvPr id="11" name="TextBox 10"/>
          <p:cNvSpPr txBox="1"/>
          <p:nvPr/>
        </p:nvSpPr>
        <p:spPr>
          <a:xfrm>
            <a:off x="5829300" y="2618601"/>
            <a:ext cx="2667000" cy="1477328"/>
          </a:xfrm>
          <a:prstGeom prst="rect">
            <a:avLst/>
          </a:prstGeom>
          <a:noFill/>
        </p:spPr>
        <p:txBody>
          <a:bodyPr wrap="square" rtlCol="0">
            <a:spAutoFit/>
          </a:bodyPr>
          <a:lstStyle/>
          <a:p>
            <a:pPr algn="ctr"/>
            <a:r>
              <a:rPr lang="en-US" b="1" dirty="0"/>
              <a:t>U.S. E-Commerce </a:t>
            </a:r>
          </a:p>
          <a:p>
            <a:pPr algn="ctr"/>
            <a:r>
              <a:rPr lang="en-US" b="1" dirty="0"/>
              <a:t>Retail sales </a:t>
            </a:r>
          </a:p>
          <a:p>
            <a:pPr algn="ctr"/>
            <a:r>
              <a:rPr lang="en-US" dirty="0"/>
              <a:t>+14 to +16% </a:t>
            </a:r>
          </a:p>
          <a:p>
            <a:pPr algn="ctr"/>
            <a:r>
              <a:rPr lang="en-US" dirty="0"/>
              <a:t>according to the </a:t>
            </a:r>
          </a:p>
          <a:p>
            <a:pPr algn="ctr"/>
            <a:r>
              <a:rPr lang="en-US" dirty="0"/>
              <a:t>U.S. Census Bureau </a:t>
            </a:r>
          </a:p>
        </p:txBody>
      </p:sp>
      <p:sp>
        <p:nvSpPr>
          <p:cNvPr id="12" name="TextBox 11"/>
          <p:cNvSpPr txBox="1"/>
          <p:nvPr/>
        </p:nvSpPr>
        <p:spPr>
          <a:xfrm>
            <a:off x="4303462" y="2895600"/>
            <a:ext cx="840038" cy="923330"/>
          </a:xfrm>
          <a:prstGeom prst="rect">
            <a:avLst/>
          </a:prstGeom>
          <a:noFill/>
        </p:spPr>
        <p:txBody>
          <a:bodyPr wrap="none" rtlCol="0">
            <a:spAutoFit/>
          </a:bodyPr>
          <a:lstStyle/>
          <a:p>
            <a:r>
              <a:rPr lang="en-US" sz="5400" b="1" dirty="0">
                <a:solidFill>
                  <a:srgbClr val="FF0000"/>
                </a:solidFill>
              </a:rPr>
              <a:t>Vs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2276020"/>
      </p:ext>
    </p:extLst>
  </p:cSld>
  <p:clrMapOvr>
    <a:masterClrMapping/>
  </p:clrMapOvr>
  <mc:AlternateContent xmlns:mc="http://schemas.openxmlformats.org/markup-compatibility/2006">
    <mc:Choice xmlns:p14="http://schemas.microsoft.com/office/powerpoint/2010/main" Requires="p14">
      <p:transition spd="slow" p14:dur="2000" advTm="27572"/>
    </mc:Choice>
    <mc:Fallback>
      <p:transition spd="slow" advTm="27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E611AD-7EE0-4872-801A-E1C3F1699F45}" type="slidenum">
              <a:rPr lang="en-US" smtClean="0">
                <a:solidFill>
                  <a:prstClr val="black">
                    <a:tint val="75000"/>
                  </a:prstClr>
                </a:solidFill>
              </a:rPr>
              <a:pPr/>
              <a:t>11</a:t>
            </a:fld>
            <a:endParaRPr lang="en-US">
              <a:solidFill>
                <a:prstClr val="black">
                  <a:tint val="75000"/>
                </a:prstClr>
              </a:solidFill>
            </a:endParaRPr>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solidFill>
                  <a:prstClr val="white"/>
                </a:solidFill>
              </a:rPr>
              <a:t>BBBY Versus Amazon – Study 1 – October 2016</a:t>
            </a:r>
            <a:endParaRPr lang="en-US" sz="2400" dirty="0">
              <a:solidFill>
                <a:prstClr val="white"/>
              </a:solidFill>
            </a:endParaRPr>
          </a:p>
        </p:txBody>
      </p:sp>
      <p:pic>
        <p:nvPicPr>
          <p:cNvPr id="6" name="Picture 2"/>
          <p:cNvPicPr>
            <a:picLocks noChangeAspect="1" noChangeArrowheads="1"/>
          </p:cNvPicPr>
          <p:nvPr/>
        </p:nvPicPr>
        <p:blipFill>
          <a:blip r:embed="rId5" cstate="print"/>
          <a:srcRect/>
          <a:stretch>
            <a:fillRect/>
          </a:stretch>
        </p:blipFill>
        <p:spPr bwMode="auto">
          <a:xfrm>
            <a:off x="228600" y="228600"/>
            <a:ext cx="2133600" cy="324407"/>
          </a:xfrm>
          <a:prstGeom prst="rect">
            <a:avLst/>
          </a:prstGeom>
          <a:noFill/>
          <a:ln w="9525">
            <a:noFill/>
            <a:miter lim="800000"/>
            <a:headEnd/>
            <a:tailEnd/>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22" y="978388"/>
            <a:ext cx="8823278" cy="575332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01752404"/>
      </p:ext>
    </p:extLst>
  </p:cSld>
  <p:clrMapOvr>
    <a:masterClrMapping/>
  </p:clrMapOvr>
  <mc:AlternateContent xmlns:mc="http://schemas.openxmlformats.org/markup-compatibility/2006">
    <mc:Choice xmlns:p14="http://schemas.microsoft.com/office/powerpoint/2010/main" Requires="p14">
      <p:transition spd="slow" p14:dur="2000" advTm="20286"/>
    </mc:Choice>
    <mc:Fallback>
      <p:transition spd="slow" advTm="20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E611AD-7EE0-4872-801A-E1C3F1699F45}" type="slidenum">
              <a:rPr lang="en-US" smtClean="0">
                <a:solidFill>
                  <a:prstClr val="black">
                    <a:tint val="75000"/>
                  </a:prstClr>
                </a:solidFill>
              </a:rPr>
              <a:pPr/>
              <a:t>12</a:t>
            </a:fld>
            <a:endParaRPr lang="en-US">
              <a:solidFill>
                <a:prstClr val="black">
                  <a:tint val="75000"/>
                </a:prstClr>
              </a:solidFill>
            </a:endParaRPr>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solidFill>
                  <a:prstClr val="white"/>
                </a:solidFill>
              </a:rPr>
              <a:t>BBBY Versus Amazon – Study 1 – October 2016</a:t>
            </a:r>
            <a:endParaRPr lang="en-US" sz="2400" dirty="0">
              <a:solidFill>
                <a:prstClr val="white"/>
              </a:solidFill>
            </a:endParaRPr>
          </a:p>
        </p:txBody>
      </p:sp>
      <p:pic>
        <p:nvPicPr>
          <p:cNvPr id="6" name="Picture 2"/>
          <p:cNvPicPr>
            <a:picLocks noChangeAspect="1" noChangeArrowheads="1"/>
          </p:cNvPicPr>
          <p:nvPr/>
        </p:nvPicPr>
        <p:blipFill>
          <a:blip r:embed="rId5" cstate="print"/>
          <a:srcRect/>
          <a:stretch>
            <a:fillRect/>
          </a:stretch>
        </p:blipFill>
        <p:spPr bwMode="auto">
          <a:xfrm>
            <a:off x="228600" y="228600"/>
            <a:ext cx="2133600" cy="324407"/>
          </a:xfrm>
          <a:prstGeom prst="rect">
            <a:avLst/>
          </a:prstGeom>
          <a:noFill/>
          <a:ln w="9525">
            <a:noFill/>
            <a:miter lim="800000"/>
            <a:headEnd/>
            <a:tailEnd/>
          </a:ln>
        </p:spPr>
      </p:pic>
      <p:pic>
        <p:nvPicPr>
          <p:cNvPr id="7" name="Picture 6" descr="fallv2"/>
          <p:cNvPicPr>
            <a:picLocks noGrp="1" noChangeAspect="1"/>
          </p:cNvPicPr>
          <p:nvPr isPhoto="1"/>
        </p:nvPicPr>
        <p:blipFill>
          <a:blip r:embed="rId6">
            <a:lum/>
            <a:extLst>
              <a:ext uri="{28A0092B-C50C-407E-A947-70E740481C1C}">
                <a14:useLocalDpi xmlns:a14="http://schemas.microsoft.com/office/drawing/2010/main" val="0"/>
              </a:ext>
            </a:extLst>
          </a:blip>
          <a:stretch>
            <a:fillRect/>
          </a:stretch>
        </p:blipFill>
        <p:spPr>
          <a:xfrm>
            <a:off x="399010" y="762000"/>
            <a:ext cx="8668790" cy="6019800"/>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8944565"/>
      </p:ext>
    </p:extLst>
  </p:cSld>
  <p:clrMapOvr>
    <a:masterClrMapping/>
  </p:clrMapOvr>
  <mc:AlternateContent xmlns:mc="http://schemas.openxmlformats.org/markup-compatibility/2006">
    <mc:Choice xmlns:p14="http://schemas.microsoft.com/office/powerpoint/2010/main" Requires="p14">
      <p:transition spd="slow" p14:dur="2000" advTm="10516"/>
    </mc:Choice>
    <mc:Fallback>
      <p:transition spd="slow" advTm="10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E611AD-7EE0-4872-801A-E1C3F1699F45}" type="slidenum">
              <a:rPr lang="en-US" smtClean="0">
                <a:solidFill>
                  <a:prstClr val="black">
                    <a:tint val="75000"/>
                  </a:prstClr>
                </a:solidFill>
              </a:rPr>
              <a:pPr/>
              <a:t>13</a:t>
            </a:fld>
            <a:endParaRPr lang="en-US">
              <a:solidFill>
                <a:prstClr val="black">
                  <a:tint val="75000"/>
                </a:prstClr>
              </a:solidFill>
            </a:endParaRPr>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solidFill>
                  <a:prstClr val="white"/>
                </a:solidFill>
              </a:rPr>
              <a:t>BBBY Versus Amazon – Study 1 – October 2016</a:t>
            </a:r>
            <a:endParaRPr lang="en-US" sz="2400" dirty="0">
              <a:solidFill>
                <a:prstClr val="white"/>
              </a:solidFill>
            </a:endParaRPr>
          </a:p>
        </p:txBody>
      </p:sp>
      <p:pic>
        <p:nvPicPr>
          <p:cNvPr id="6" name="Picture 2"/>
          <p:cNvPicPr>
            <a:picLocks noChangeAspect="1" noChangeArrowheads="1"/>
          </p:cNvPicPr>
          <p:nvPr/>
        </p:nvPicPr>
        <p:blipFill>
          <a:blip r:embed="rId5" cstate="print"/>
          <a:srcRect/>
          <a:stretch>
            <a:fillRect/>
          </a:stretch>
        </p:blipFill>
        <p:spPr bwMode="auto">
          <a:xfrm>
            <a:off x="228600" y="228600"/>
            <a:ext cx="2133600" cy="324407"/>
          </a:xfrm>
          <a:prstGeom prst="rect">
            <a:avLst/>
          </a:prstGeom>
          <a:noFill/>
          <a:ln w="9525">
            <a:noFill/>
            <a:miter lim="800000"/>
            <a:headEnd/>
            <a:tailEnd/>
          </a:ln>
        </p:spPr>
      </p:pic>
      <p:sp>
        <p:nvSpPr>
          <p:cNvPr id="3" name="TextBox 2"/>
          <p:cNvSpPr txBox="1"/>
          <p:nvPr/>
        </p:nvSpPr>
        <p:spPr>
          <a:xfrm>
            <a:off x="762000" y="1143000"/>
            <a:ext cx="769620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Could it be that BBBY was on par or even cheaper than Amazon?</a:t>
            </a:r>
          </a:p>
          <a:p>
            <a:pPr marL="285750" indent="-285750">
              <a:buFont typeface="Arial" panose="020B0604020202020204" pitchFamily="34" charset="0"/>
              <a:buChar char="•"/>
            </a:pPr>
            <a:r>
              <a:rPr lang="en-US" sz="2400" dirty="0"/>
              <a:t>Random basket of 40 items from BBBY website.</a:t>
            </a:r>
          </a:p>
          <a:p>
            <a:pPr marL="742950" lvl="1" indent="-285750">
              <a:buFont typeface="Arial" panose="020B0604020202020204" pitchFamily="34" charset="0"/>
              <a:buChar char="•"/>
            </a:pPr>
            <a:r>
              <a:rPr lang="en-US" sz="2400" dirty="0" smtClean="0"/>
              <a:t>20 </a:t>
            </a:r>
            <a:r>
              <a:rPr lang="en-US" sz="2400" dirty="0"/>
              <a:t>items were cheaper at BBBY, </a:t>
            </a:r>
            <a:endParaRPr lang="en-US" sz="2400" dirty="0" smtClean="0"/>
          </a:p>
          <a:p>
            <a:pPr marL="742950" lvl="1" indent="-285750">
              <a:buFont typeface="Arial" panose="020B0604020202020204" pitchFamily="34" charset="0"/>
              <a:buChar char="•"/>
            </a:pPr>
            <a:r>
              <a:rPr lang="en-US" sz="2400" dirty="0"/>
              <a:t>18 items were cheaper at </a:t>
            </a:r>
            <a:r>
              <a:rPr lang="en-US" sz="2400" dirty="0" smtClean="0"/>
              <a:t>Amazon,</a:t>
            </a:r>
            <a:endParaRPr lang="en-US" sz="2400" dirty="0" smtClean="0"/>
          </a:p>
          <a:p>
            <a:pPr marL="742950" lvl="1" indent="-285750">
              <a:buFont typeface="Arial" panose="020B0604020202020204" pitchFamily="34" charset="0"/>
              <a:buChar char="•"/>
            </a:pPr>
            <a:r>
              <a:rPr lang="en-US" sz="2400" dirty="0" smtClean="0"/>
              <a:t>2 </a:t>
            </a:r>
            <a:r>
              <a:rPr lang="en-US" sz="2400" dirty="0"/>
              <a:t>items were equally </a:t>
            </a:r>
            <a:r>
              <a:rPr lang="en-US" sz="2400" dirty="0" smtClean="0"/>
              <a:t>priced.</a:t>
            </a:r>
            <a:endParaRPr lang="en-US" sz="2400" dirty="0"/>
          </a:p>
          <a:p>
            <a:pPr marL="742950" lvl="1" indent="-285750">
              <a:buFont typeface="Arial" panose="020B0604020202020204" pitchFamily="34" charset="0"/>
              <a:buChar char="•"/>
            </a:pPr>
            <a:r>
              <a:rPr lang="en-US" sz="2400" dirty="0"/>
              <a:t>The average and median price was </a:t>
            </a:r>
            <a:r>
              <a:rPr lang="en-US" sz="2400" b="1" dirty="0"/>
              <a:t>-1%</a:t>
            </a:r>
            <a:r>
              <a:rPr lang="en-US" sz="2400" dirty="0"/>
              <a:t> and </a:t>
            </a:r>
            <a:r>
              <a:rPr lang="en-US" sz="2400" b="1" dirty="0"/>
              <a:t>-2%</a:t>
            </a:r>
            <a:r>
              <a:rPr lang="en-US" sz="2400" dirty="0"/>
              <a:t> respectively cheaper.</a:t>
            </a:r>
          </a:p>
          <a:p>
            <a:pPr marL="285750" indent="-285750">
              <a:buFont typeface="Arial" panose="020B0604020202020204" pitchFamily="34" charset="0"/>
              <a:buChar char="•"/>
            </a:pPr>
            <a:r>
              <a:rPr lang="en-US" sz="2400" b="1" dirty="0" smtClean="0"/>
              <a:t>BBBY </a:t>
            </a:r>
            <a:r>
              <a:rPr lang="en-US" sz="2400" b="1" dirty="0"/>
              <a:t>was cheaper than Amazon</a:t>
            </a:r>
            <a:r>
              <a:rPr lang="en-US" sz="2400" b="1" dirty="0" smtClean="0"/>
              <a:t>!</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smtClean="0"/>
              <a:t>Sometimes… massively cheaper…</a:t>
            </a:r>
            <a:endParaRPr lang="en-US" sz="24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3573644"/>
      </p:ext>
    </p:extLst>
  </p:cSld>
  <p:clrMapOvr>
    <a:masterClrMapping/>
  </p:clrMapOvr>
  <mc:AlternateContent xmlns:mc="http://schemas.openxmlformats.org/markup-compatibility/2006">
    <mc:Choice xmlns:p14="http://schemas.microsoft.com/office/powerpoint/2010/main" Requires="p14">
      <p:transition spd="slow" p14:dur="2000" advTm="23952"/>
    </mc:Choice>
    <mc:Fallback>
      <p:transition spd="slow" advTm="23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E611AD-7EE0-4872-801A-E1C3F1699F45}" type="slidenum">
              <a:rPr lang="en-US" smtClean="0">
                <a:solidFill>
                  <a:prstClr val="black">
                    <a:tint val="75000"/>
                  </a:prstClr>
                </a:solidFill>
              </a:rPr>
              <a:pPr/>
              <a:t>14</a:t>
            </a:fld>
            <a:endParaRPr lang="en-US">
              <a:solidFill>
                <a:prstClr val="black">
                  <a:tint val="75000"/>
                </a:prstClr>
              </a:solidFill>
            </a:endParaRPr>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solidFill>
                  <a:prstClr val="white"/>
                </a:solidFill>
              </a:rPr>
              <a:t>BBBY Versus Amazon</a:t>
            </a:r>
            <a:endParaRPr lang="en-US" sz="2400" dirty="0">
              <a:solidFill>
                <a:prstClr val="white"/>
              </a:solidFill>
            </a:endParaRPr>
          </a:p>
        </p:txBody>
      </p:sp>
      <p:pic>
        <p:nvPicPr>
          <p:cNvPr id="6" name="Picture 2"/>
          <p:cNvPicPr>
            <a:picLocks noChangeAspect="1" noChangeArrowheads="1"/>
          </p:cNvPicPr>
          <p:nvPr/>
        </p:nvPicPr>
        <p:blipFill>
          <a:blip r:embed="rId5" cstate="print"/>
          <a:srcRect/>
          <a:stretch>
            <a:fillRect/>
          </a:stretch>
        </p:blipFill>
        <p:spPr bwMode="auto">
          <a:xfrm>
            <a:off x="228600" y="228600"/>
            <a:ext cx="2133600" cy="324407"/>
          </a:xfrm>
          <a:prstGeom prst="rect">
            <a:avLst/>
          </a:prstGeom>
          <a:noFill/>
          <a:ln w="9525">
            <a:noFill/>
            <a:miter lim="800000"/>
            <a:headEnd/>
            <a:tailEnd/>
          </a:ln>
        </p:spPr>
      </p:pic>
      <p:grpSp>
        <p:nvGrpSpPr>
          <p:cNvPr id="5" name="Group 4"/>
          <p:cNvGrpSpPr/>
          <p:nvPr/>
        </p:nvGrpSpPr>
        <p:grpSpPr>
          <a:xfrm>
            <a:off x="1295400" y="990600"/>
            <a:ext cx="6400800" cy="4744907"/>
            <a:chOff x="1081585" y="1435230"/>
            <a:chExt cx="6400800" cy="4744907"/>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585" y="1912937"/>
              <a:ext cx="6400800" cy="4267200"/>
            </a:xfrm>
            <a:prstGeom prst="rect">
              <a:avLst/>
            </a:prstGeom>
          </p:spPr>
        </p:pic>
        <p:sp>
          <p:nvSpPr>
            <p:cNvPr id="3" name="TextBox 2"/>
            <p:cNvSpPr txBox="1"/>
            <p:nvPr/>
          </p:nvSpPr>
          <p:spPr>
            <a:xfrm>
              <a:off x="1157785" y="1435230"/>
              <a:ext cx="6248400" cy="461665"/>
            </a:xfrm>
            <a:prstGeom prst="rect">
              <a:avLst/>
            </a:prstGeom>
            <a:noFill/>
          </p:spPr>
          <p:txBody>
            <a:bodyPr wrap="square" rtlCol="0">
              <a:spAutoFit/>
            </a:bodyPr>
            <a:lstStyle/>
            <a:p>
              <a:r>
                <a:rPr lang="en-US" sz="2400" dirty="0" smtClean="0"/>
                <a:t>Free </a:t>
              </a:r>
              <a:r>
                <a:rPr lang="en-US" sz="2400" dirty="0"/>
                <a:t>Range Chicken Poop lip balm $2.79 vs $6.61</a:t>
              </a:r>
            </a:p>
          </p:txBody>
        </p:sp>
      </p:gr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72870475"/>
      </p:ext>
    </p:extLst>
  </p:cSld>
  <p:clrMapOvr>
    <a:masterClrMapping/>
  </p:clrMapOvr>
  <mc:AlternateContent xmlns:mc="http://schemas.openxmlformats.org/markup-compatibility/2006">
    <mc:Choice xmlns:p14="http://schemas.microsoft.com/office/powerpoint/2010/main" Requires="p14">
      <p:transition spd="slow" p14:dur="2000" advTm="19079"/>
    </mc:Choice>
    <mc:Fallback>
      <p:transition spd="slow" advTm="19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E611AD-7EE0-4872-801A-E1C3F1699F45}" type="slidenum">
              <a:rPr lang="en-US" smtClean="0">
                <a:solidFill>
                  <a:prstClr val="black">
                    <a:tint val="75000"/>
                  </a:prstClr>
                </a:solidFill>
              </a:rPr>
              <a:pPr/>
              <a:t>15</a:t>
            </a:fld>
            <a:endParaRPr lang="en-US">
              <a:solidFill>
                <a:prstClr val="black">
                  <a:tint val="75000"/>
                </a:prstClr>
              </a:solidFill>
            </a:endParaRPr>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solidFill>
                  <a:prstClr val="white"/>
                </a:solidFill>
              </a:rPr>
              <a:t>BBBY Versus Amazon – Study 2 – April 2017</a:t>
            </a:r>
            <a:endParaRPr lang="en-US" sz="2400" dirty="0">
              <a:solidFill>
                <a:prstClr val="white"/>
              </a:solidFill>
            </a:endParaRPr>
          </a:p>
        </p:txBody>
      </p:sp>
      <p:pic>
        <p:nvPicPr>
          <p:cNvPr id="6" name="Picture 2"/>
          <p:cNvPicPr>
            <a:picLocks noChangeAspect="1" noChangeArrowheads="1"/>
          </p:cNvPicPr>
          <p:nvPr/>
        </p:nvPicPr>
        <p:blipFill>
          <a:blip r:embed="rId5" cstate="print"/>
          <a:srcRect/>
          <a:stretch>
            <a:fillRect/>
          </a:stretch>
        </p:blipFill>
        <p:spPr bwMode="auto">
          <a:xfrm>
            <a:off x="228600" y="228600"/>
            <a:ext cx="2133600" cy="324407"/>
          </a:xfrm>
          <a:prstGeom prst="rect">
            <a:avLst/>
          </a:prstGeom>
          <a:noFill/>
          <a:ln w="9525">
            <a:noFill/>
            <a:miter lim="800000"/>
            <a:headEnd/>
            <a:tailEnd/>
          </a:ln>
        </p:spPr>
      </p:pic>
      <p:sp>
        <p:nvSpPr>
          <p:cNvPr id="2" name="TextBox 1"/>
          <p:cNvSpPr txBox="1"/>
          <p:nvPr/>
        </p:nvSpPr>
        <p:spPr>
          <a:xfrm>
            <a:off x="110319" y="838200"/>
            <a:ext cx="8610600" cy="2585323"/>
          </a:xfrm>
          <a:prstGeom prst="rect">
            <a:avLst/>
          </a:prstGeom>
          <a:noFill/>
        </p:spPr>
        <p:txBody>
          <a:bodyPr wrap="square" rtlCol="0">
            <a:spAutoFit/>
          </a:bodyPr>
          <a:lstStyle/>
          <a:p>
            <a:r>
              <a:rPr lang="en-US" b="1" u="sng" dirty="0"/>
              <a:t>Repeat of exercise on April 14</a:t>
            </a:r>
            <a:r>
              <a:rPr lang="en-US" b="1" u="sng" baseline="30000" dirty="0"/>
              <a:t>th</a:t>
            </a:r>
            <a:r>
              <a:rPr lang="en-US" b="1" u="sng" dirty="0"/>
              <a:t>.</a:t>
            </a:r>
            <a:r>
              <a:rPr lang="en-US" dirty="0"/>
              <a:t>  </a:t>
            </a:r>
          </a:p>
          <a:p>
            <a:pPr marL="742950" lvl="1" indent="-285750">
              <a:buFont typeface="Arial" panose="020B0604020202020204" pitchFamily="34" charset="0"/>
              <a:buChar char="•"/>
            </a:pPr>
            <a:r>
              <a:rPr lang="en-US" b="1" dirty="0"/>
              <a:t>Expanded to 70 items </a:t>
            </a:r>
            <a:r>
              <a:rPr lang="en-US" dirty="0"/>
              <a:t>across all main product categories listed on BBBY website.</a:t>
            </a:r>
          </a:p>
          <a:p>
            <a:pPr marL="742950" lvl="1" indent="-285750">
              <a:buFont typeface="Arial" panose="020B0604020202020204" pitchFamily="34" charset="0"/>
              <a:buChar char="•"/>
            </a:pPr>
            <a:r>
              <a:rPr lang="en-US" dirty="0"/>
              <a:t>Selected items in accordance to order they appeared.</a:t>
            </a:r>
          </a:p>
          <a:p>
            <a:pPr marL="742950" lvl="1" indent="-285750">
              <a:buFont typeface="Arial" panose="020B0604020202020204" pitchFamily="34" charset="0"/>
              <a:buChar char="•"/>
            </a:pPr>
            <a:r>
              <a:rPr lang="en-US" dirty="0"/>
              <a:t>Clearance items on BBBY website were </a:t>
            </a:r>
            <a:r>
              <a:rPr lang="en-US" b="1" dirty="0"/>
              <a:t>NOT</a:t>
            </a:r>
            <a:r>
              <a:rPr lang="en-US" dirty="0"/>
              <a:t> included.</a:t>
            </a:r>
          </a:p>
          <a:p>
            <a:pPr marL="742950" lvl="1" indent="-285750">
              <a:buFont typeface="Arial" panose="020B0604020202020204" pitchFamily="34" charset="0"/>
              <a:buChar char="•"/>
            </a:pPr>
            <a:r>
              <a:rPr lang="en-US" dirty="0"/>
              <a:t>Excluded newly launched 3rd party Amazon sellers</a:t>
            </a:r>
            <a:r>
              <a:rPr lang="en-US" dirty="0" smtClean="0"/>
              <a:t>.</a:t>
            </a:r>
            <a:endParaRPr lang="en-US" dirty="0"/>
          </a:p>
          <a:p>
            <a:pPr marL="285750" indent="-285750">
              <a:buFont typeface="Arial" panose="020B0604020202020204" pitchFamily="34" charset="0"/>
              <a:buChar char="•"/>
            </a:pPr>
            <a:r>
              <a:rPr lang="en-US" b="1" dirty="0"/>
              <a:t>28</a:t>
            </a:r>
            <a:r>
              <a:rPr lang="en-US" dirty="0"/>
              <a:t> items were cheaper at BBBY, </a:t>
            </a:r>
            <a:endParaRPr lang="en-US" dirty="0" smtClean="0"/>
          </a:p>
          <a:p>
            <a:pPr marL="285750" indent="-285750">
              <a:buFont typeface="Arial" panose="020B0604020202020204" pitchFamily="34" charset="0"/>
              <a:buChar char="•"/>
            </a:pPr>
            <a:r>
              <a:rPr lang="en-US" b="1" dirty="0" smtClean="0"/>
              <a:t>33</a:t>
            </a:r>
            <a:r>
              <a:rPr lang="en-US" dirty="0" smtClean="0"/>
              <a:t> </a:t>
            </a:r>
            <a:r>
              <a:rPr lang="en-US" dirty="0"/>
              <a:t>items were cheaper at Amazon, </a:t>
            </a:r>
            <a:endParaRPr lang="en-US" dirty="0" smtClean="0"/>
          </a:p>
          <a:p>
            <a:pPr marL="285750" indent="-285750">
              <a:buFont typeface="Arial" panose="020B0604020202020204" pitchFamily="34" charset="0"/>
              <a:buChar char="•"/>
            </a:pPr>
            <a:r>
              <a:rPr lang="en-US" b="1" dirty="0" smtClean="0"/>
              <a:t>9</a:t>
            </a:r>
            <a:r>
              <a:rPr lang="en-US" dirty="0" smtClean="0"/>
              <a:t> </a:t>
            </a:r>
            <a:r>
              <a:rPr lang="en-US" dirty="0"/>
              <a:t>items were equally priced.</a:t>
            </a:r>
          </a:p>
          <a:p>
            <a:pPr marL="285750" indent="-285750">
              <a:buFont typeface="Arial" panose="020B0604020202020204" pitchFamily="34" charset="0"/>
              <a:buChar char="•"/>
            </a:pPr>
            <a:r>
              <a:rPr lang="en-US" b="1" dirty="0"/>
              <a:t>Average and median difference in price was 0%.</a:t>
            </a:r>
          </a:p>
        </p:txBody>
      </p:sp>
      <p:sp>
        <p:nvSpPr>
          <p:cNvPr id="7" name="TextBox 6"/>
          <p:cNvSpPr txBox="1"/>
          <p:nvPr/>
        </p:nvSpPr>
        <p:spPr>
          <a:xfrm>
            <a:off x="110319" y="3575923"/>
            <a:ext cx="8610600" cy="2585323"/>
          </a:xfrm>
          <a:prstGeom prst="rect">
            <a:avLst/>
          </a:prstGeom>
          <a:noFill/>
        </p:spPr>
        <p:txBody>
          <a:bodyPr wrap="square" rtlCol="0">
            <a:spAutoFit/>
          </a:bodyPr>
          <a:lstStyle/>
          <a:p>
            <a:r>
              <a:rPr lang="en-US" b="1" u="sng" dirty="0"/>
              <a:t>April 25</a:t>
            </a:r>
            <a:r>
              <a:rPr lang="en-US" b="1" u="sng" baseline="30000" dirty="0"/>
              <a:t>th</a:t>
            </a:r>
            <a:r>
              <a:rPr lang="en-US" b="1" u="sng" dirty="0"/>
              <a:t> Update</a:t>
            </a:r>
            <a:r>
              <a:rPr lang="en-US" dirty="0"/>
              <a:t>  </a:t>
            </a:r>
          </a:p>
          <a:p>
            <a:pPr marL="742950" lvl="1" indent="-285750">
              <a:buFont typeface="Arial" panose="020B0604020202020204" pitchFamily="34" charset="0"/>
              <a:buChar char="•"/>
            </a:pPr>
            <a:r>
              <a:rPr lang="en-US" dirty="0"/>
              <a:t>Used links to go to same products on both BBBY and Amazon.</a:t>
            </a:r>
          </a:p>
          <a:p>
            <a:pPr marL="742950" lvl="1" indent="-285750">
              <a:buFont typeface="Arial" panose="020B0604020202020204" pitchFamily="34" charset="0"/>
              <a:buChar char="•"/>
            </a:pPr>
            <a:r>
              <a:rPr lang="en-US" dirty="0"/>
              <a:t>BBBY prices changed for 3 items only</a:t>
            </a:r>
          </a:p>
          <a:p>
            <a:pPr marL="285750" indent="-285750">
              <a:buFont typeface="Arial" panose="020B0604020202020204" pitchFamily="34" charset="0"/>
              <a:buChar char="•"/>
            </a:pPr>
            <a:r>
              <a:rPr lang="en-US" b="1" dirty="0" smtClean="0"/>
              <a:t>30</a:t>
            </a:r>
            <a:r>
              <a:rPr lang="en-US" dirty="0" smtClean="0"/>
              <a:t> </a:t>
            </a:r>
            <a:r>
              <a:rPr lang="en-US" dirty="0"/>
              <a:t>items were cheaper at BBBY, </a:t>
            </a:r>
            <a:endParaRPr lang="en-US" dirty="0" smtClean="0"/>
          </a:p>
          <a:p>
            <a:pPr marL="285750" indent="-285750">
              <a:buFont typeface="Arial" panose="020B0604020202020204" pitchFamily="34" charset="0"/>
              <a:buChar char="•"/>
            </a:pPr>
            <a:r>
              <a:rPr lang="en-US" b="1" dirty="0" smtClean="0"/>
              <a:t>30</a:t>
            </a:r>
            <a:r>
              <a:rPr lang="en-US" dirty="0" smtClean="0"/>
              <a:t> </a:t>
            </a:r>
            <a:r>
              <a:rPr lang="en-US" dirty="0"/>
              <a:t>items were cheaper at Amazon, </a:t>
            </a:r>
            <a:endParaRPr lang="en-US" dirty="0" smtClean="0"/>
          </a:p>
          <a:p>
            <a:pPr marL="285750" indent="-285750">
              <a:buFont typeface="Arial" panose="020B0604020202020204" pitchFamily="34" charset="0"/>
              <a:buChar char="•"/>
            </a:pPr>
            <a:r>
              <a:rPr lang="en-US" b="1" dirty="0" smtClean="0"/>
              <a:t>10</a:t>
            </a:r>
            <a:r>
              <a:rPr lang="en-US" dirty="0" smtClean="0"/>
              <a:t> </a:t>
            </a:r>
            <a:r>
              <a:rPr lang="en-US" dirty="0"/>
              <a:t>items were equally priced.</a:t>
            </a:r>
          </a:p>
          <a:p>
            <a:pPr marL="285750" indent="-285750">
              <a:buFont typeface="Arial" panose="020B0604020202020204" pitchFamily="34" charset="0"/>
              <a:buChar char="•"/>
            </a:pPr>
            <a:r>
              <a:rPr lang="en-US" b="1" dirty="0"/>
              <a:t>Average and median price difference was -1% and 0% respectively.</a:t>
            </a:r>
          </a:p>
          <a:p>
            <a:endParaRPr lang="en-US" b="1" dirty="0"/>
          </a:p>
          <a:p>
            <a:r>
              <a:rPr lang="en-US" i="1" dirty="0"/>
              <a:t>E-MAIL for a copy:  		sophocles@fatalpha.com</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1562950"/>
      </p:ext>
    </p:extLst>
  </p:cSld>
  <p:clrMapOvr>
    <a:masterClrMapping/>
  </p:clrMapOvr>
  <mc:AlternateContent xmlns:mc="http://schemas.openxmlformats.org/markup-compatibility/2006">
    <mc:Choice xmlns:p14="http://schemas.microsoft.com/office/powerpoint/2010/main" Requires="p14">
      <p:transition spd="slow" p14:dur="2000" advTm="49976"/>
    </mc:Choice>
    <mc:Fallback>
      <p:transition spd="slow" advTm="49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E611AD-7EE0-4872-801A-E1C3F1699F45}" type="slidenum">
              <a:rPr lang="en-US" smtClean="0">
                <a:solidFill>
                  <a:prstClr val="black">
                    <a:tint val="75000"/>
                  </a:prstClr>
                </a:solidFill>
              </a:rPr>
              <a:pPr/>
              <a:t>16</a:t>
            </a:fld>
            <a:endParaRPr lang="en-US">
              <a:solidFill>
                <a:prstClr val="black">
                  <a:tint val="75000"/>
                </a:prstClr>
              </a:solidFill>
            </a:endParaRPr>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solidFill>
                  <a:prstClr val="white"/>
                </a:solidFill>
              </a:rPr>
              <a:t>BBBY Versus Amazon – Other Observations</a:t>
            </a:r>
            <a:endParaRPr lang="en-US" sz="2400" dirty="0">
              <a:solidFill>
                <a:prstClr val="white"/>
              </a:solidFill>
            </a:endParaRPr>
          </a:p>
        </p:txBody>
      </p:sp>
      <p:pic>
        <p:nvPicPr>
          <p:cNvPr id="6" name="Picture 2"/>
          <p:cNvPicPr>
            <a:picLocks noChangeAspect="1" noChangeArrowheads="1"/>
          </p:cNvPicPr>
          <p:nvPr/>
        </p:nvPicPr>
        <p:blipFill>
          <a:blip r:embed="rId5" cstate="print"/>
          <a:srcRect/>
          <a:stretch>
            <a:fillRect/>
          </a:stretch>
        </p:blipFill>
        <p:spPr bwMode="auto">
          <a:xfrm>
            <a:off x="228600" y="228600"/>
            <a:ext cx="2133600" cy="324407"/>
          </a:xfrm>
          <a:prstGeom prst="rect">
            <a:avLst/>
          </a:prstGeom>
          <a:noFill/>
          <a:ln w="9525">
            <a:noFill/>
            <a:miter lim="800000"/>
            <a:headEnd/>
            <a:tailEnd/>
          </a:ln>
        </p:spPr>
      </p:pic>
      <p:sp>
        <p:nvSpPr>
          <p:cNvPr id="2" name="TextBox 1"/>
          <p:cNvSpPr txBox="1"/>
          <p:nvPr/>
        </p:nvSpPr>
        <p:spPr>
          <a:xfrm>
            <a:off x="304800" y="1397416"/>
            <a:ext cx="8492319" cy="4247317"/>
          </a:xfrm>
          <a:prstGeom prst="rect">
            <a:avLst/>
          </a:prstGeom>
          <a:noFill/>
        </p:spPr>
        <p:txBody>
          <a:bodyPr wrap="square" rtlCol="0">
            <a:spAutoFit/>
          </a:bodyPr>
          <a:lstStyle/>
          <a:p>
            <a:pPr marL="285750" indent="-285750">
              <a:buFont typeface="Arial" panose="020B0604020202020204" pitchFamily="34" charset="0"/>
              <a:buChar char="•"/>
            </a:pPr>
            <a:r>
              <a:rPr lang="en-US" dirty="0"/>
              <a:t>Shipping isn’t much of an issue:</a:t>
            </a:r>
          </a:p>
          <a:p>
            <a:pPr marL="742950" lvl="1" indent="-285750">
              <a:buFont typeface="Arial" panose="020B0604020202020204" pitchFamily="34" charset="0"/>
              <a:buChar char="•"/>
            </a:pPr>
            <a:r>
              <a:rPr lang="en-US" dirty="0" smtClean="0"/>
              <a:t>Most home purchases qualify for free shipping due to high purchase price.</a:t>
            </a:r>
          </a:p>
          <a:p>
            <a:pPr marL="742950" lvl="1" indent="-285750">
              <a:buFont typeface="Arial" panose="020B0604020202020204" pitchFamily="34" charset="0"/>
              <a:buChar char="•"/>
            </a:pPr>
            <a:r>
              <a:rPr lang="en-US" dirty="0" smtClean="0"/>
              <a:t>BBBY </a:t>
            </a:r>
            <a:r>
              <a:rPr lang="en-US" dirty="0"/>
              <a:t>offers free shipping for over $29 in purchases.</a:t>
            </a:r>
          </a:p>
          <a:p>
            <a:pPr marL="742950" lvl="1" indent="-285750">
              <a:buFont typeface="Arial" panose="020B0604020202020204" pitchFamily="34" charset="0"/>
              <a:buChar char="•"/>
            </a:pPr>
            <a:r>
              <a:rPr lang="en-US" dirty="0"/>
              <a:t>Prime was only available on 22 / 70 products.  </a:t>
            </a:r>
            <a:endParaRPr lang="en-US" dirty="0" smtClean="0"/>
          </a:p>
          <a:p>
            <a:pPr marL="742950" lvl="1" indent="-285750">
              <a:buFont typeface="Arial" panose="020B0604020202020204" pitchFamily="34" charset="0"/>
              <a:buChar char="•"/>
            </a:pPr>
            <a:r>
              <a:rPr lang="en-US" dirty="0" smtClean="0"/>
              <a:t>None </a:t>
            </a:r>
            <a:r>
              <a:rPr lang="en-US" dirty="0"/>
              <a:t>prime members would need to make $35 in purchases on certain items.</a:t>
            </a:r>
          </a:p>
          <a:p>
            <a:pPr lvl="1"/>
            <a:endParaRPr lang="en-US" dirty="0"/>
          </a:p>
          <a:p>
            <a:pPr marL="285750" indent="-285750">
              <a:buFont typeface="Arial" panose="020B0604020202020204" pitchFamily="34" charset="0"/>
              <a:buChar char="•"/>
            </a:pPr>
            <a:r>
              <a:rPr lang="en-US" b="1" dirty="0"/>
              <a:t>Coupons and new loyalty program (Beyond+) make a huge difference.</a:t>
            </a:r>
          </a:p>
          <a:p>
            <a:pPr marL="742950" lvl="1" indent="-285750">
              <a:buFont typeface="Arial" panose="020B0604020202020204" pitchFamily="34" charset="0"/>
              <a:buChar char="•"/>
            </a:pPr>
            <a:r>
              <a:rPr lang="en-US" dirty="0"/>
              <a:t>BBBY is generous on distributing 20% off coupons.</a:t>
            </a:r>
          </a:p>
          <a:p>
            <a:pPr marL="742950" lvl="1" indent="-285750">
              <a:buFont typeface="Arial" panose="020B0604020202020204" pitchFamily="34" charset="0"/>
              <a:buChar char="•"/>
            </a:pPr>
            <a:r>
              <a:rPr lang="en-US" dirty="0"/>
              <a:t>BBBY has honored coupons past expiry.</a:t>
            </a:r>
          </a:p>
          <a:p>
            <a:pPr marL="742950" lvl="1" indent="-285750">
              <a:buFont typeface="Arial" panose="020B0604020202020204" pitchFamily="34" charset="0"/>
              <a:buChar char="•"/>
            </a:pPr>
            <a:r>
              <a:rPr lang="en-US" dirty="0"/>
              <a:t>New </a:t>
            </a:r>
            <a:r>
              <a:rPr lang="en-US" dirty="0" smtClean="0"/>
              <a:t>loyalty program:  only $29 fee cost (free shipping &amp; </a:t>
            </a:r>
            <a:r>
              <a:rPr lang="en-US" dirty="0"/>
              <a:t>20% off </a:t>
            </a:r>
            <a:r>
              <a:rPr lang="en-US" dirty="0" smtClean="0"/>
              <a:t>purchases).</a:t>
            </a:r>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CONCLUSION:</a:t>
            </a:r>
          </a:p>
          <a:p>
            <a:pPr marL="742950" lvl="1" indent="-285750">
              <a:buFont typeface="Arial" panose="020B0604020202020204" pitchFamily="34" charset="0"/>
              <a:buChar char="•"/>
            </a:pPr>
            <a:r>
              <a:rPr lang="en-US" b="1" dirty="0"/>
              <a:t>BBBY prices are at worse on par with Amazon.</a:t>
            </a:r>
          </a:p>
          <a:p>
            <a:pPr marL="742950" lvl="1" indent="-285750">
              <a:buFont typeface="Arial" panose="020B0604020202020204" pitchFamily="34" charset="0"/>
              <a:buChar char="•"/>
            </a:pPr>
            <a:r>
              <a:rPr lang="en-US" b="1" dirty="0"/>
              <a:t>Including coupons/Beyond+, BBBY is significantly CHEAPER!</a:t>
            </a:r>
          </a:p>
          <a:p>
            <a:pPr marL="742950" lvl="1" indent="-285750">
              <a:buFont typeface="Arial" panose="020B0604020202020204" pitchFamily="34" charset="0"/>
              <a:buChar char="•"/>
            </a:pP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4617155"/>
      </p:ext>
    </p:extLst>
  </p:cSld>
  <p:clrMapOvr>
    <a:masterClrMapping/>
  </p:clrMapOvr>
  <mc:AlternateContent xmlns:mc="http://schemas.openxmlformats.org/markup-compatibility/2006">
    <mc:Choice xmlns:p14="http://schemas.microsoft.com/office/powerpoint/2010/main" Requires="p14">
      <p:transition spd="slow" p14:dur="2000" advTm="48074"/>
    </mc:Choice>
    <mc:Fallback>
      <p:transition spd="slow" advTm="48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E611AD-7EE0-4872-801A-E1C3F1699F45}" type="slidenum">
              <a:rPr lang="en-US" smtClean="0">
                <a:solidFill>
                  <a:prstClr val="black">
                    <a:tint val="75000"/>
                  </a:prstClr>
                </a:solidFill>
              </a:rPr>
              <a:pPr/>
              <a:t>17</a:t>
            </a:fld>
            <a:endParaRPr lang="en-US">
              <a:solidFill>
                <a:prstClr val="black">
                  <a:tint val="75000"/>
                </a:prstClr>
              </a:solidFill>
            </a:endParaRPr>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smtClean="0">
                <a:solidFill>
                  <a:prstClr val="white"/>
                </a:solidFill>
              </a:rPr>
              <a:t>Is it Cheap?</a:t>
            </a:r>
            <a:r>
              <a:rPr lang="en-GB" sz="2400" dirty="0" smtClean="0">
                <a:solidFill>
                  <a:prstClr val="white"/>
                </a:solidFill>
              </a:rPr>
              <a:t> </a:t>
            </a:r>
            <a:endParaRPr lang="en-US" sz="2400" dirty="0">
              <a:solidFill>
                <a:prstClr val="white"/>
              </a:solidFill>
            </a:endParaRPr>
          </a:p>
        </p:txBody>
      </p:sp>
      <p:pic>
        <p:nvPicPr>
          <p:cNvPr id="6" name="Picture 2"/>
          <p:cNvPicPr>
            <a:picLocks noChangeAspect="1" noChangeArrowheads="1"/>
          </p:cNvPicPr>
          <p:nvPr/>
        </p:nvPicPr>
        <p:blipFill>
          <a:blip r:embed="rId5" cstate="print"/>
          <a:srcRect/>
          <a:stretch>
            <a:fillRect/>
          </a:stretch>
        </p:blipFill>
        <p:spPr bwMode="auto">
          <a:xfrm>
            <a:off x="228600" y="228600"/>
            <a:ext cx="2133600" cy="324407"/>
          </a:xfrm>
          <a:prstGeom prst="rect">
            <a:avLst/>
          </a:prstGeom>
          <a:noFill/>
          <a:ln w="9525">
            <a:noFill/>
            <a:miter lim="800000"/>
            <a:headEnd/>
            <a:tailEnd/>
          </a:ln>
        </p:spPr>
      </p:pic>
      <p:pic>
        <p:nvPicPr>
          <p:cNvPr id="3" name="Picture 2"/>
          <p:cNvPicPr>
            <a:picLocks noChangeAspect="1"/>
          </p:cNvPicPr>
          <p:nvPr/>
        </p:nvPicPr>
        <p:blipFill>
          <a:blip r:embed="rId6"/>
          <a:stretch>
            <a:fillRect/>
          </a:stretch>
        </p:blipFill>
        <p:spPr>
          <a:xfrm>
            <a:off x="304800" y="2044545"/>
            <a:ext cx="3857423" cy="1105560"/>
          </a:xfrm>
          <a:prstGeom prst="rect">
            <a:avLst/>
          </a:prstGeom>
        </p:spPr>
      </p:pic>
      <p:pic>
        <p:nvPicPr>
          <p:cNvPr id="5" name="Picture 4"/>
          <p:cNvPicPr>
            <a:picLocks noChangeAspect="1"/>
          </p:cNvPicPr>
          <p:nvPr/>
        </p:nvPicPr>
        <p:blipFill>
          <a:blip r:embed="rId7"/>
          <a:stretch>
            <a:fillRect/>
          </a:stretch>
        </p:blipFill>
        <p:spPr>
          <a:xfrm>
            <a:off x="304800" y="4913055"/>
            <a:ext cx="7874326" cy="866520"/>
          </a:xfrm>
          <a:prstGeom prst="rect">
            <a:avLst/>
          </a:prstGeom>
        </p:spPr>
      </p:pic>
      <p:pic>
        <p:nvPicPr>
          <p:cNvPr id="7" name="Picture 6"/>
          <p:cNvPicPr>
            <a:picLocks noChangeAspect="1"/>
          </p:cNvPicPr>
          <p:nvPr/>
        </p:nvPicPr>
        <p:blipFill>
          <a:blip r:embed="rId8"/>
          <a:stretch>
            <a:fillRect/>
          </a:stretch>
        </p:blipFill>
        <p:spPr>
          <a:xfrm>
            <a:off x="304800" y="3429000"/>
            <a:ext cx="5133263" cy="1205160"/>
          </a:xfrm>
          <a:prstGeom prst="rect">
            <a:avLst/>
          </a:prstGeom>
        </p:spPr>
      </p:pic>
      <p:sp>
        <p:nvSpPr>
          <p:cNvPr id="2" name="TextBox 1"/>
          <p:cNvSpPr txBox="1"/>
          <p:nvPr/>
        </p:nvSpPr>
        <p:spPr>
          <a:xfrm>
            <a:off x="516474" y="1107733"/>
            <a:ext cx="8371459" cy="369332"/>
          </a:xfrm>
          <a:prstGeom prst="rect">
            <a:avLst/>
          </a:prstGeom>
          <a:noFill/>
        </p:spPr>
        <p:txBody>
          <a:bodyPr wrap="square" rtlCol="0">
            <a:spAutoFit/>
          </a:bodyPr>
          <a:lstStyle/>
          <a:p>
            <a:r>
              <a:rPr lang="en-US" b="1" dirty="0" smtClean="0"/>
              <a:t>At &lt; 10x P/E, &lt;5x EV/EBITDA, BBBY is trading </a:t>
            </a:r>
            <a:r>
              <a:rPr lang="en-US" b="1" dirty="0" smtClean="0"/>
              <a:t>at a massive discount to the </a:t>
            </a:r>
            <a:r>
              <a:rPr lang="en-US" b="1" dirty="0" smtClean="0"/>
              <a:t>S&amp;P 500!</a:t>
            </a:r>
            <a:endParaRPr lang="en-US" b="1" dirty="0"/>
          </a:p>
        </p:txBody>
      </p:sp>
      <p:sp>
        <p:nvSpPr>
          <p:cNvPr id="10" name="TextBox 9"/>
          <p:cNvSpPr txBox="1"/>
          <p:nvPr/>
        </p:nvSpPr>
        <p:spPr>
          <a:xfrm>
            <a:off x="4310640" y="2190092"/>
            <a:ext cx="4552272" cy="646331"/>
          </a:xfrm>
          <a:prstGeom prst="rect">
            <a:avLst/>
          </a:prstGeom>
          <a:noFill/>
        </p:spPr>
        <p:txBody>
          <a:bodyPr wrap="none" rtlCol="0">
            <a:spAutoFit/>
          </a:bodyPr>
          <a:lstStyle/>
          <a:p>
            <a:pPr algn="r"/>
            <a:r>
              <a:rPr lang="en-US" dirty="0" smtClean="0"/>
              <a:t>Historical </a:t>
            </a:r>
            <a:r>
              <a:rPr lang="en-US" dirty="0" err="1" smtClean="0"/>
              <a:t>AvgEx</a:t>
            </a:r>
            <a:r>
              <a:rPr lang="en-US" dirty="0" smtClean="0"/>
              <a:t> Multiples: $55</a:t>
            </a:r>
          </a:p>
          <a:p>
            <a:pPr algn="r"/>
            <a:r>
              <a:rPr lang="en-US" dirty="0" smtClean="0"/>
              <a:t>Currently: Trading below -1 St Dev price ($44)</a:t>
            </a:r>
            <a:endParaRPr lang="en-US" dirty="0"/>
          </a:p>
        </p:txBody>
      </p:sp>
      <p:sp>
        <p:nvSpPr>
          <p:cNvPr id="12" name="TextBox 11"/>
          <p:cNvSpPr txBox="1"/>
          <p:nvPr/>
        </p:nvSpPr>
        <p:spPr>
          <a:xfrm>
            <a:off x="6021621" y="3710483"/>
            <a:ext cx="2841291" cy="369332"/>
          </a:xfrm>
          <a:prstGeom prst="rect">
            <a:avLst/>
          </a:prstGeom>
          <a:noFill/>
        </p:spPr>
        <p:txBody>
          <a:bodyPr wrap="none" rtlCol="0">
            <a:spAutoFit/>
          </a:bodyPr>
          <a:lstStyle/>
          <a:p>
            <a:r>
              <a:rPr lang="en-US" dirty="0" smtClean="0"/>
              <a:t>Zero-growth Perpetuity: $48</a:t>
            </a:r>
            <a:endParaRPr lang="en-US" dirty="0"/>
          </a:p>
        </p:txBody>
      </p:sp>
      <p:sp>
        <p:nvSpPr>
          <p:cNvPr id="13" name="TextBox 12"/>
          <p:cNvSpPr txBox="1"/>
          <p:nvPr/>
        </p:nvSpPr>
        <p:spPr>
          <a:xfrm>
            <a:off x="5600082" y="5869994"/>
            <a:ext cx="3262830" cy="369332"/>
          </a:xfrm>
          <a:prstGeom prst="rect">
            <a:avLst/>
          </a:prstGeom>
          <a:noFill/>
        </p:spPr>
        <p:txBody>
          <a:bodyPr wrap="square" rtlCol="0">
            <a:spAutoFit/>
          </a:bodyPr>
          <a:lstStyle/>
          <a:p>
            <a:r>
              <a:rPr lang="en-US" dirty="0" err="1" smtClean="0"/>
              <a:t>AvgEx</a:t>
            </a:r>
            <a:r>
              <a:rPr lang="en-US" dirty="0" smtClean="0"/>
              <a:t> Median </a:t>
            </a:r>
            <a:r>
              <a:rPr lang="en-US" dirty="0" err="1" smtClean="0"/>
              <a:t>Comparables</a:t>
            </a:r>
            <a:r>
              <a:rPr lang="en-US" dirty="0" smtClean="0"/>
              <a:t>: $50</a:t>
            </a:r>
            <a:endParaRPr lang="en-US"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24930048"/>
      </p:ext>
    </p:extLst>
  </p:cSld>
  <p:clrMapOvr>
    <a:masterClrMapping/>
  </p:clrMapOvr>
  <mc:AlternateContent xmlns:mc="http://schemas.openxmlformats.org/markup-compatibility/2006">
    <mc:Choice xmlns:p14="http://schemas.microsoft.com/office/powerpoint/2010/main" Requires="p14">
      <p:transition spd="slow" p14:dur="2000" advTm="78640"/>
    </mc:Choice>
    <mc:Fallback>
      <p:transition spd="slow" advTm="78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E611AD-7EE0-4872-801A-E1C3F1699F45}" type="slidenum">
              <a:rPr lang="en-US" smtClean="0">
                <a:solidFill>
                  <a:prstClr val="black">
                    <a:tint val="75000"/>
                  </a:prstClr>
                </a:solidFill>
              </a:rPr>
              <a:pPr/>
              <a:t>18</a:t>
            </a:fld>
            <a:endParaRPr lang="en-US">
              <a:solidFill>
                <a:prstClr val="black">
                  <a:tint val="75000"/>
                </a:prstClr>
              </a:solidFill>
            </a:endParaRPr>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solidFill>
                  <a:prstClr val="white"/>
                </a:solidFill>
              </a:rPr>
              <a:t>Summary</a:t>
            </a:r>
            <a:endParaRPr lang="en-US" sz="2400" dirty="0">
              <a:solidFill>
                <a:prstClr val="white"/>
              </a:solidFill>
            </a:endParaRPr>
          </a:p>
        </p:txBody>
      </p:sp>
      <p:sp>
        <p:nvSpPr>
          <p:cNvPr id="7" name="Content Placeholder 6"/>
          <p:cNvSpPr>
            <a:spLocks noGrp="1"/>
          </p:cNvSpPr>
          <p:nvPr>
            <p:ph idx="1"/>
          </p:nvPr>
        </p:nvSpPr>
        <p:spPr>
          <a:xfrm>
            <a:off x="535606" y="1143000"/>
            <a:ext cx="8158018" cy="4343400"/>
          </a:xfrm>
        </p:spPr>
        <p:txBody>
          <a:bodyPr>
            <a:noAutofit/>
          </a:bodyPr>
          <a:lstStyle/>
          <a:p>
            <a:r>
              <a:rPr lang="en-US" sz="1600" dirty="0"/>
              <a:t>One of the largest retailers in the U.S.  “Best-in-class” (Morningstar)</a:t>
            </a:r>
          </a:p>
          <a:p>
            <a:r>
              <a:rPr lang="en-US" sz="1600" dirty="0"/>
              <a:t>Historically: Growth, high margins, high returns, FCF for decades</a:t>
            </a:r>
            <a:r>
              <a:rPr lang="en-US" sz="1600" dirty="0" smtClean="0"/>
              <a:t>.</a:t>
            </a:r>
          </a:p>
          <a:p>
            <a:r>
              <a:rPr lang="en-US" sz="1600" dirty="0" smtClean="0"/>
              <a:t>Decent balance sheet</a:t>
            </a:r>
            <a:endParaRPr lang="en-US" sz="1600" dirty="0"/>
          </a:p>
          <a:p>
            <a:r>
              <a:rPr lang="en-US" sz="1600" dirty="0" smtClean="0"/>
              <a:t>Biggest concern:  Operating margins.  </a:t>
            </a:r>
            <a:endParaRPr lang="en-US" sz="1600" dirty="0"/>
          </a:p>
          <a:p>
            <a:pPr lvl="1"/>
            <a:r>
              <a:rPr lang="en-US" sz="1400" dirty="0"/>
              <a:t>Margins are still high.</a:t>
            </a:r>
          </a:p>
          <a:p>
            <a:pPr lvl="1"/>
            <a:r>
              <a:rPr lang="en-US" sz="1400" dirty="0" smtClean="0"/>
              <a:t>Products already priced competitively.</a:t>
            </a:r>
            <a:endParaRPr lang="en-US" sz="1400" dirty="0"/>
          </a:p>
          <a:p>
            <a:pPr lvl="1"/>
            <a:r>
              <a:rPr lang="en-US" sz="1400" dirty="0" smtClean="0"/>
              <a:t>Company </a:t>
            </a:r>
            <a:r>
              <a:rPr lang="en-US" sz="1400" dirty="0"/>
              <a:t>in investing phase which has increased SG&amp;A.</a:t>
            </a:r>
          </a:p>
          <a:p>
            <a:r>
              <a:rPr lang="en-US" sz="1600" dirty="0"/>
              <a:t>Potential company growth from:  </a:t>
            </a:r>
          </a:p>
          <a:p>
            <a:pPr lvl="1"/>
            <a:r>
              <a:rPr lang="en-US" sz="1400" dirty="0"/>
              <a:t>Recent M&amp;A - historically every brand purchased has grown,</a:t>
            </a:r>
          </a:p>
          <a:p>
            <a:pPr lvl="1"/>
            <a:r>
              <a:rPr lang="en-US" sz="1400" dirty="0"/>
              <a:t>Personalization market size: $15bn (currently personalization offered on 5,000 products!)</a:t>
            </a:r>
          </a:p>
          <a:p>
            <a:pPr lvl="1"/>
            <a:r>
              <a:rPr lang="en-US" sz="1400" dirty="0" smtClean="0"/>
              <a:t>Piloting new online service connecting  </a:t>
            </a:r>
            <a:r>
              <a:rPr lang="en-US" sz="1400" dirty="0"/>
              <a:t>clients to home </a:t>
            </a:r>
            <a:r>
              <a:rPr lang="en-US" sz="1400" dirty="0" smtClean="0"/>
              <a:t>installation/improvement professionals</a:t>
            </a:r>
            <a:r>
              <a:rPr lang="en-US" sz="1400" dirty="0"/>
              <a:t>,</a:t>
            </a:r>
          </a:p>
          <a:p>
            <a:pPr lvl="1"/>
            <a:r>
              <a:rPr lang="en-US" sz="1400" dirty="0"/>
              <a:t>Online, Beyond+, Omnichannel effort,</a:t>
            </a:r>
          </a:p>
          <a:p>
            <a:pPr lvl="1"/>
            <a:r>
              <a:rPr lang="en-US" sz="1400" dirty="0"/>
              <a:t>Building brand/experience to become one-stop shop for all home needs</a:t>
            </a:r>
          </a:p>
          <a:p>
            <a:r>
              <a:rPr lang="en-US" sz="1600" dirty="0"/>
              <a:t>Stock is </a:t>
            </a:r>
            <a:r>
              <a:rPr lang="en-US" sz="1600" dirty="0" smtClean="0"/>
              <a:t>cheap, pays a rising dividend. </a:t>
            </a:r>
          </a:p>
          <a:p>
            <a:r>
              <a:rPr lang="en-US" sz="1600" dirty="0" smtClean="0"/>
              <a:t>Market </a:t>
            </a:r>
            <a:r>
              <a:rPr lang="en-US" sz="1600" dirty="0"/>
              <a:t>overly pessimistic, pricing in negative growth</a:t>
            </a:r>
            <a:r>
              <a:rPr lang="en-US" sz="1600" dirty="0" smtClean="0"/>
              <a:t>.</a:t>
            </a:r>
            <a:endParaRPr lang="en-US" sz="1600" dirty="0"/>
          </a:p>
          <a:p>
            <a:r>
              <a:rPr lang="en-US" sz="1600" dirty="0"/>
              <a:t>$1.7 </a:t>
            </a:r>
            <a:r>
              <a:rPr lang="en-US" sz="1600" dirty="0" err="1"/>
              <a:t>bn</a:t>
            </a:r>
            <a:r>
              <a:rPr lang="en-US" sz="1600" dirty="0"/>
              <a:t> remaining on share repurchase program.  Expected completion 2020.</a:t>
            </a:r>
          </a:p>
        </p:txBody>
      </p:sp>
      <p:pic>
        <p:nvPicPr>
          <p:cNvPr id="6" name="Picture 2"/>
          <p:cNvPicPr>
            <a:picLocks noChangeAspect="1" noChangeArrowheads="1"/>
          </p:cNvPicPr>
          <p:nvPr/>
        </p:nvPicPr>
        <p:blipFill>
          <a:blip r:embed="rId5" cstate="print"/>
          <a:srcRect/>
          <a:stretch>
            <a:fillRect/>
          </a:stretch>
        </p:blipFill>
        <p:spPr bwMode="auto">
          <a:xfrm>
            <a:off x="228600" y="228600"/>
            <a:ext cx="2133600" cy="324407"/>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6816145"/>
      </p:ext>
    </p:extLst>
  </p:cSld>
  <p:clrMapOvr>
    <a:masterClrMapping/>
  </p:clrMapOvr>
  <mc:AlternateContent xmlns:mc="http://schemas.openxmlformats.org/markup-compatibility/2006">
    <mc:Choice xmlns:p14="http://schemas.microsoft.com/office/powerpoint/2010/main" Requires="p14">
      <p:transition spd="slow" p14:dur="2000" advTm="98219"/>
    </mc:Choice>
    <mc:Fallback>
      <p:transition spd="slow" advTm="98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E611AD-7EE0-4872-801A-E1C3F1699F45}" type="slidenum">
              <a:rPr lang="en-US" smtClean="0"/>
              <a:pPr/>
              <a:t>19</a:t>
            </a:fld>
            <a:endParaRPr lang="en-US"/>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t>Disclaimer</a:t>
            </a:r>
            <a:endParaRPr lang="en-US" sz="2400" dirty="0"/>
          </a:p>
        </p:txBody>
      </p:sp>
      <p:sp>
        <p:nvSpPr>
          <p:cNvPr id="9" name="Content Placeholder 2"/>
          <p:cNvSpPr txBox="1">
            <a:spLocks/>
          </p:cNvSpPr>
          <p:nvPr/>
        </p:nvSpPr>
        <p:spPr>
          <a:xfrm>
            <a:off x="685800" y="983478"/>
            <a:ext cx="8001000" cy="5257800"/>
          </a:xfrm>
          <a:prstGeom prst="rect">
            <a:avLst/>
          </a:prstGeom>
        </p:spPr>
        <p:txBody>
          <a:bodyPr vert="horz" lIns="91440" tIns="45720" rIns="91440" bIns="45720" rtlCol="0">
            <a:noAutofit/>
          </a:bodyPr>
          <a:lstStyle/>
          <a:p>
            <a:pPr lvl="0" algn="just">
              <a:spcBef>
                <a:spcPct val="20000"/>
              </a:spcBef>
              <a:defRPr/>
            </a:pPr>
            <a:r>
              <a:rPr lang="en-US" sz="2000" dirty="0"/>
              <a:t>These presentation materials are confidential and may not be reproduced or distributed by the recipient.  Certain of the economic and market information contained herein has been obtained from published sources and/or prepared by third parties. While such sources are believed to be reliable, </a:t>
            </a:r>
            <a:r>
              <a:rPr lang="en-US" sz="2000" dirty="0" err="1"/>
              <a:t>FatAlpha</a:t>
            </a:r>
            <a:r>
              <a:rPr lang="en-US" sz="2000" dirty="0"/>
              <a:t> does not assume any responsibility for the accuracy of such information.  This document is for informational purposes only.  The information contained herein  is subject to change.  However, we are under no obligation to amend or supplement this document.  Investors are advised to conduct their own independent research into individual stocks before making a purchase decision.  Under no circumstances does any information herein or in any </a:t>
            </a:r>
            <a:r>
              <a:rPr lang="en-US" sz="2000" dirty="0" err="1"/>
              <a:t>FatAlpha</a:t>
            </a:r>
            <a:r>
              <a:rPr lang="en-US" sz="2000" dirty="0"/>
              <a:t> material represent a solicitation, endorsement, or recommendation to buy or sell any security or other financial instrument or any financial service, nor does it constitute investment advice.  In no event shall FatAlpha.com be liable to any member or guest for any damages of any kind arising out of the use of any content made available by any of the </a:t>
            </a:r>
            <a:r>
              <a:rPr lang="en-US" sz="2000" dirty="0" err="1"/>
              <a:t>FatAlpha</a:t>
            </a:r>
            <a:r>
              <a:rPr lang="en-US" sz="2000" dirty="0"/>
              <a:t> material.  Past performance is a poor indicator of future performance. </a:t>
            </a:r>
            <a:endParaRPr kumimoji="0" lang="en-US" sz="2000" b="0" i="0" u="none" strike="noStrike" kern="1200" cap="none" spc="0" normalizeH="0" baseline="0" noProof="0" dirty="0">
              <a:ln>
                <a:noFill/>
              </a:ln>
              <a:solidFill>
                <a:schemeClr val="tx1"/>
              </a:solidFill>
              <a:effectLst/>
              <a:uLnTx/>
              <a:uFillTx/>
            </a:endParaRPr>
          </a:p>
        </p:txBody>
      </p:sp>
      <p:pic>
        <p:nvPicPr>
          <p:cNvPr id="7" name="Picture 2"/>
          <p:cNvPicPr>
            <a:picLocks noChangeAspect="1" noChangeArrowheads="1"/>
          </p:cNvPicPr>
          <p:nvPr/>
        </p:nvPicPr>
        <p:blipFill>
          <a:blip r:embed="rId5" cstate="print"/>
          <a:srcRect/>
          <a:stretch>
            <a:fillRect/>
          </a:stretch>
        </p:blipFill>
        <p:spPr bwMode="auto">
          <a:xfrm>
            <a:off x="228600" y="228600"/>
            <a:ext cx="2133600" cy="324407"/>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58287950"/>
      </p:ext>
    </p:extLst>
  </p:cSld>
  <p:clrMapOvr>
    <a:masterClrMapping/>
  </p:clrMapOvr>
  <mc:AlternateContent xmlns:mc="http://schemas.openxmlformats.org/markup-compatibility/2006">
    <mc:Choice xmlns:p14="http://schemas.microsoft.com/office/powerpoint/2010/main" Requires="p14">
      <p:transition spd="slow" p14:dur="2000" advTm="1452"/>
    </mc:Choice>
    <mc:Fallback>
      <p:transition spd="slow" advTm="1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E611AD-7EE0-4872-801A-E1C3F1699F45}" type="slidenum">
              <a:rPr lang="en-US" smtClean="0"/>
              <a:pPr/>
              <a:t>2</a:t>
            </a:fld>
            <a:endParaRPr lang="en-US"/>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t>Who &amp; What</a:t>
            </a:r>
            <a:endParaRPr lang="en-US" sz="2400" dirty="0"/>
          </a:p>
        </p:txBody>
      </p:sp>
      <p:pic>
        <p:nvPicPr>
          <p:cNvPr id="7" name="Picture 2"/>
          <p:cNvPicPr>
            <a:picLocks noChangeAspect="1" noChangeArrowheads="1"/>
          </p:cNvPicPr>
          <p:nvPr/>
        </p:nvPicPr>
        <p:blipFill>
          <a:blip r:embed="rId5" cstate="print"/>
          <a:srcRect/>
          <a:stretch>
            <a:fillRect/>
          </a:stretch>
        </p:blipFill>
        <p:spPr bwMode="auto">
          <a:xfrm>
            <a:off x="228600" y="228600"/>
            <a:ext cx="2133600" cy="324407"/>
          </a:xfrm>
          <a:prstGeom prst="rect">
            <a:avLst/>
          </a:prstGeom>
          <a:noFill/>
          <a:ln w="9525">
            <a:noFill/>
            <a:miter lim="800000"/>
            <a:headEnd/>
            <a:tailEnd/>
          </a:ln>
        </p:spPr>
      </p:pic>
      <p:sp>
        <p:nvSpPr>
          <p:cNvPr id="6" name="Content Placeholder 2"/>
          <p:cNvSpPr txBox="1">
            <a:spLocks/>
          </p:cNvSpPr>
          <p:nvPr/>
        </p:nvSpPr>
        <p:spPr>
          <a:xfrm>
            <a:off x="228600" y="685800"/>
            <a:ext cx="8839200" cy="5959474"/>
          </a:xfrm>
          <a:prstGeom prst="rect">
            <a:avLst/>
          </a:prstGeom>
        </p:spPr>
        <p:txBody>
          <a:bodyPr vert="horz" lIns="91440" tIns="45720" rIns="91440" bIns="45720" rtlCol="0">
            <a:noAutofit/>
          </a:bodyPr>
          <a:lstStyle/>
          <a:p>
            <a:pPr lvl="0" algn="just">
              <a:spcBef>
                <a:spcPct val="20000"/>
              </a:spcBef>
              <a:defRPr/>
            </a:pPr>
            <a:r>
              <a:rPr lang="en-US" sz="1600" b="1" u="sng" dirty="0" err="1"/>
              <a:t>FatAlpha</a:t>
            </a:r>
            <a:r>
              <a:rPr lang="en-US" sz="1600" b="1" u="sng" dirty="0"/>
              <a:t> is:</a:t>
            </a:r>
            <a:r>
              <a:rPr lang="en-US" sz="1600" b="1" dirty="0"/>
              <a:t> </a:t>
            </a:r>
          </a:p>
          <a:p>
            <a:pPr marL="742950" lvl="1" indent="-285750" algn="just">
              <a:spcBef>
                <a:spcPct val="20000"/>
              </a:spcBef>
              <a:buFont typeface="Arial" panose="020B0604020202020204" pitchFamily="34" charset="0"/>
              <a:buChar char="•"/>
              <a:defRPr/>
            </a:pPr>
            <a:r>
              <a:rPr lang="en-US" sz="1600" dirty="0"/>
              <a:t>Value </a:t>
            </a:r>
            <a:r>
              <a:rPr lang="en-US" sz="1600" dirty="0" smtClean="0"/>
              <a:t>investing approach </a:t>
            </a:r>
            <a:endParaRPr lang="en-US" sz="1600" dirty="0"/>
          </a:p>
          <a:p>
            <a:pPr marL="742950" lvl="1" indent="-285750" algn="just">
              <a:spcBef>
                <a:spcPct val="20000"/>
              </a:spcBef>
              <a:buFont typeface="Arial" panose="020B0604020202020204" pitchFamily="34" charset="0"/>
              <a:buChar char="•"/>
              <a:defRPr/>
            </a:pPr>
            <a:r>
              <a:rPr lang="en-US" sz="1600" dirty="0"/>
              <a:t>Develop initially for my personal investment needs </a:t>
            </a:r>
          </a:p>
          <a:p>
            <a:pPr marL="742950" lvl="1" indent="-285750" algn="just">
              <a:spcBef>
                <a:spcPct val="20000"/>
              </a:spcBef>
              <a:buFont typeface="Arial" panose="020B0604020202020204" pitchFamily="34" charset="0"/>
              <a:buChar char="•"/>
              <a:defRPr/>
            </a:pPr>
            <a:r>
              <a:rPr lang="en-US" sz="1600" dirty="0"/>
              <a:t>Currently also offered to investors and funds.</a:t>
            </a:r>
          </a:p>
          <a:p>
            <a:pPr marL="742950" lvl="1" indent="-285750" algn="just">
              <a:spcBef>
                <a:spcPct val="20000"/>
              </a:spcBef>
              <a:buFont typeface="Arial" panose="020B0604020202020204" pitchFamily="34" charset="0"/>
              <a:buChar char="•"/>
              <a:defRPr/>
            </a:pPr>
            <a:r>
              <a:rPr lang="en-US" sz="1600" dirty="0"/>
              <a:t>Operate out of Cyprus. Under the regulatory umbrella of the Cyprus Development Bank.</a:t>
            </a:r>
          </a:p>
          <a:p>
            <a:pPr lvl="0" algn="just">
              <a:spcBef>
                <a:spcPct val="20000"/>
              </a:spcBef>
              <a:defRPr/>
            </a:pPr>
            <a:r>
              <a:rPr lang="en-US" sz="1600" b="1" u="sng" dirty="0"/>
              <a:t>The Approach</a:t>
            </a:r>
          </a:p>
          <a:p>
            <a:pPr marL="285750" lvl="0" indent="-285750" algn="just">
              <a:spcBef>
                <a:spcPct val="20000"/>
              </a:spcBef>
              <a:buFont typeface="Arial" panose="020B0604020202020204" pitchFamily="34" charset="0"/>
              <a:buChar char="•"/>
              <a:defRPr/>
            </a:pPr>
            <a:r>
              <a:rPr lang="en-US" sz="1600" b="1" dirty="0"/>
              <a:t>Quantitative value models used to screen for opportunities.</a:t>
            </a:r>
          </a:p>
          <a:p>
            <a:pPr marL="742950" lvl="1" indent="-285750" algn="just">
              <a:spcBef>
                <a:spcPct val="20000"/>
              </a:spcBef>
              <a:buFont typeface="Arial" panose="020B0604020202020204" pitchFamily="34" charset="0"/>
              <a:buChar char="•"/>
              <a:defRPr/>
            </a:pPr>
            <a:r>
              <a:rPr lang="en-US" sz="1600" dirty="0"/>
              <a:t>Alleviates the problem of investment biases.  Helps provide focus.</a:t>
            </a:r>
          </a:p>
          <a:p>
            <a:pPr marL="742950" lvl="1" indent="-285750" algn="just">
              <a:spcBef>
                <a:spcPct val="20000"/>
              </a:spcBef>
              <a:buFont typeface="Arial" panose="020B0604020202020204" pitchFamily="34" charset="0"/>
              <a:buChar char="•"/>
              <a:defRPr/>
            </a:pPr>
            <a:r>
              <a:rPr lang="en-US" sz="1600" dirty="0"/>
              <a:t>Factors used in models were either from or based on theory from academic papers &amp; books. </a:t>
            </a:r>
          </a:p>
          <a:p>
            <a:pPr marL="742950" lvl="1" indent="-285750" algn="just">
              <a:spcBef>
                <a:spcPct val="20000"/>
              </a:spcBef>
              <a:buFont typeface="Arial" panose="020B0604020202020204" pitchFamily="34" charset="0"/>
              <a:buChar char="•"/>
              <a:defRPr/>
            </a:pPr>
            <a:r>
              <a:rPr lang="en-US" sz="1600" dirty="0"/>
              <a:t>The models and each individual factor was </a:t>
            </a:r>
            <a:r>
              <a:rPr lang="en-US" sz="1600" dirty="0" err="1"/>
              <a:t>backtested</a:t>
            </a:r>
            <a:endParaRPr lang="en-US" sz="1600" dirty="0"/>
          </a:p>
          <a:p>
            <a:pPr marL="285750" lvl="0" indent="-285750" algn="just">
              <a:spcBef>
                <a:spcPct val="20000"/>
              </a:spcBef>
              <a:buFont typeface="Arial" panose="020B0604020202020204" pitchFamily="34" charset="0"/>
              <a:buChar char="•"/>
              <a:defRPr/>
            </a:pPr>
            <a:r>
              <a:rPr lang="en-US" sz="1600" b="1" dirty="0"/>
              <a:t>Fundamental analysis</a:t>
            </a:r>
            <a:r>
              <a:rPr lang="en-US" sz="1600" dirty="0"/>
              <a:t> is done on the model output.  </a:t>
            </a:r>
          </a:p>
          <a:p>
            <a:pPr marL="285750" lvl="0" indent="-285750" algn="just">
              <a:spcBef>
                <a:spcPct val="20000"/>
              </a:spcBef>
              <a:buFont typeface="Arial" panose="020B0604020202020204" pitchFamily="34" charset="0"/>
              <a:buChar char="•"/>
              <a:defRPr/>
            </a:pPr>
            <a:r>
              <a:rPr lang="en-US" sz="1600" b="1" dirty="0"/>
              <a:t>Best opportunities</a:t>
            </a:r>
            <a:r>
              <a:rPr lang="en-US" sz="1600" dirty="0"/>
              <a:t> are invested in. </a:t>
            </a:r>
          </a:p>
          <a:p>
            <a:pPr marL="285750" indent="-285750" algn="just">
              <a:spcBef>
                <a:spcPct val="20000"/>
              </a:spcBef>
              <a:buFont typeface="Arial" panose="020B0604020202020204" pitchFamily="34" charset="0"/>
              <a:buChar char="•"/>
              <a:defRPr/>
            </a:pPr>
            <a:r>
              <a:rPr lang="en-US" sz="1600" b="1" i="1" dirty="0"/>
              <a:t>Summary of logic:</a:t>
            </a:r>
            <a:r>
              <a:rPr lang="en-US" sz="1600" dirty="0"/>
              <a:t>  </a:t>
            </a:r>
            <a:r>
              <a:rPr lang="en-US" sz="1600" i="1" dirty="0"/>
              <a:t>Market &lt; Value Models &lt; </a:t>
            </a:r>
            <a:r>
              <a:rPr lang="en-US" sz="1600" i="1" dirty="0" err="1"/>
              <a:t>FatAlpha</a:t>
            </a:r>
            <a:r>
              <a:rPr lang="en-US" sz="1600" i="1" dirty="0"/>
              <a:t> (Qualitative Overlay)</a:t>
            </a:r>
          </a:p>
          <a:p>
            <a:pPr lvl="0" algn="just">
              <a:spcBef>
                <a:spcPct val="20000"/>
              </a:spcBef>
              <a:defRPr/>
            </a:pPr>
            <a:endParaRPr lang="en-US" sz="1600" b="1" dirty="0"/>
          </a:p>
          <a:p>
            <a:pPr lvl="0" algn="just">
              <a:defRPr/>
            </a:pPr>
            <a:r>
              <a:rPr lang="en-US" sz="1600" b="1" u="sng" dirty="0" err="1"/>
              <a:t>FatAlpha</a:t>
            </a:r>
            <a:r>
              <a:rPr lang="en-US" sz="1600" b="1" u="sng" dirty="0"/>
              <a:t> Active Strategy   </a:t>
            </a:r>
            <a:endParaRPr lang="en-US" sz="1600" dirty="0"/>
          </a:p>
          <a:p>
            <a:pPr marL="742950" lvl="1" indent="-285750" algn="just">
              <a:buFont typeface="Arial" panose="020B0604020202020204" pitchFamily="34" charset="0"/>
              <a:buChar char="•"/>
              <a:defRPr/>
            </a:pPr>
            <a:r>
              <a:rPr lang="en-US" sz="1600" dirty="0"/>
              <a:t>From inception mid-2012 to March 2016:  </a:t>
            </a:r>
            <a:r>
              <a:rPr lang="en-US" sz="1600" b="1" dirty="0"/>
              <a:t>gross 165% vs 89% for market</a:t>
            </a:r>
            <a:r>
              <a:rPr lang="en-US" sz="1600" dirty="0"/>
              <a:t>.</a:t>
            </a:r>
          </a:p>
          <a:p>
            <a:pPr lvl="0" algn="just">
              <a:spcBef>
                <a:spcPct val="20000"/>
              </a:spcBef>
              <a:defRPr/>
            </a:pPr>
            <a:endParaRPr lang="en-US" sz="1600" b="1" u="sn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52299140"/>
      </p:ext>
    </p:extLst>
  </p:cSld>
  <p:clrMapOvr>
    <a:masterClrMapping/>
  </p:clrMapOvr>
  <mc:AlternateContent xmlns:mc="http://schemas.openxmlformats.org/markup-compatibility/2006">
    <mc:Choice xmlns:p14="http://schemas.microsoft.com/office/powerpoint/2010/main" Requires="p14">
      <p:transition spd="slow" p14:dur="2000" advTm="78728"/>
    </mc:Choice>
    <mc:Fallback>
      <p:transition spd="slow" advTm="78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E611AD-7EE0-4872-801A-E1C3F1699F45}" type="slidenum">
              <a:rPr lang="en-US" smtClean="0">
                <a:solidFill>
                  <a:prstClr val="black">
                    <a:tint val="75000"/>
                  </a:prstClr>
                </a:solidFill>
              </a:rPr>
              <a:pPr/>
              <a:t>3</a:t>
            </a:fld>
            <a:endParaRPr lang="en-US">
              <a:solidFill>
                <a:prstClr val="black">
                  <a:tint val="75000"/>
                </a:prstClr>
              </a:solidFill>
            </a:endParaRPr>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solidFill>
                  <a:prstClr val="white"/>
                </a:solidFill>
              </a:rPr>
              <a:t>Long Idea</a:t>
            </a:r>
            <a:endParaRPr lang="en-US" sz="2400" dirty="0">
              <a:solidFill>
                <a:prstClr val="white"/>
              </a:solidFill>
            </a:endParaRPr>
          </a:p>
        </p:txBody>
      </p:sp>
      <p:pic>
        <p:nvPicPr>
          <p:cNvPr id="6" name="Picture 2"/>
          <p:cNvPicPr>
            <a:picLocks noChangeAspect="1" noChangeArrowheads="1"/>
          </p:cNvPicPr>
          <p:nvPr/>
        </p:nvPicPr>
        <p:blipFill>
          <a:blip r:embed="rId5" cstate="print"/>
          <a:srcRect/>
          <a:stretch>
            <a:fillRect/>
          </a:stretch>
        </p:blipFill>
        <p:spPr bwMode="auto">
          <a:xfrm>
            <a:off x="228600" y="228600"/>
            <a:ext cx="2133600" cy="324407"/>
          </a:xfrm>
          <a:prstGeom prst="rect">
            <a:avLst/>
          </a:prstGeom>
          <a:noFill/>
          <a:ln w="9525">
            <a:noFill/>
            <a:miter lim="800000"/>
            <a:headEnd/>
            <a:tailEnd/>
          </a:ln>
        </p:spPr>
      </p:pic>
      <p:pic>
        <p:nvPicPr>
          <p:cNvPr id="1026" name="Picture 2" descr="https://node1.sdccdn.com/images/savings/logo/421438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209800"/>
            <a:ext cx="7010400" cy="21498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09800" y="4369181"/>
            <a:ext cx="4668522" cy="1015663"/>
          </a:xfrm>
          <a:prstGeom prst="rect">
            <a:avLst/>
          </a:prstGeom>
          <a:noFill/>
        </p:spPr>
        <p:txBody>
          <a:bodyPr wrap="none" rtlCol="0">
            <a:spAutoFit/>
          </a:bodyPr>
          <a:lstStyle/>
          <a:p>
            <a:r>
              <a:rPr lang="en-US" sz="6000" dirty="0"/>
              <a:t>(Ticker:  BBBY)</a:t>
            </a:r>
            <a:endParaRPr lang="en-GB" sz="6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11170800"/>
      </p:ext>
    </p:extLst>
  </p:cSld>
  <p:clrMapOvr>
    <a:masterClrMapping/>
  </p:clrMapOvr>
  <mc:AlternateContent xmlns:mc="http://schemas.openxmlformats.org/markup-compatibility/2006">
    <mc:Choice xmlns:p14="http://schemas.microsoft.com/office/powerpoint/2010/main" Requires="p14">
      <p:transition spd="slow" p14:dur="2000" advTm="8838"/>
    </mc:Choice>
    <mc:Fallback>
      <p:transition spd="slow" advTm="8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29556" y="6455728"/>
            <a:ext cx="2133600" cy="365125"/>
          </a:xfrm>
        </p:spPr>
        <p:txBody>
          <a:bodyPr/>
          <a:lstStyle/>
          <a:p>
            <a:fld id="{65E611AD-7EE0-4872-801A-E1C3F1699F45}" type="slidenum">
              <a:rPr lang="en-US" smtClean="0">
                <a:solidFill>
                  <a:prstClr val="black">
                    <a:tint val="75000"/>
                  </a:prstClr>
                </a:solidFill>
              </a:rPr>
              <a:pPr/>
              <a:t>4</a:t>
            </a:fld>
            <a:endParaRPr lang="en-US" dirty="0">
              <a:solidFill>
                <a:prstClr val="black">
                  <a:tint val="75000"/>
                </a:prstClr>
              </a:solidFill>
            </a:endParaRPr>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solidFill>
                  <a:prstClr val="white"/>
                </a:solidFill>
              </a:rPr>
              <a:t>The Company</a:t>
            </a:r>
            <a:endParaRPr lang="en-US" sz="2400" dirty="0">
              <a:solidFill>
                <a:prstClr val="white"/>
              </a:solidFill>
            </a:endParaRPr>
          </a:p>
        </p:txBody>
      </p:sp>
      <p:pic>
        <p:nvPicPr>
          <p:cNvPr id="6" name="Picture 2"/>
          <p:cNvPicPr>
            <a:picLocks noChangeAspect="1" noChangeArrowheads="1"/>
          </p:cNvPicPr>
          <p:nvPr/>
        </p:nvPicPr>
        <p:blipFill>
          <a:blip r:embed="rId6" cstate="print"/>
          <a:srcRect/>
          <a:stretch>
            <a:fillRect/>
          </a:stretch>
        </p:blipFill>
        <p:spPr bwMode="auto">
          <a:xfrm>
            <a:off x="228600" y="228600"/>
            <a:ext cx="2133600" cy="324407"/>
          </a:xfrm>
          <a:prstGeom prst="rect">
            <a:avLst/>
          </a:prstGeom>
          <a:noFill/>
          <a:ln w="9525">
            <a:noFill/>
            <a:miter lim="800000"/>
            <a:headEnd/>
            <a:tailEnd/>
          </a:ln>
        </p:spPr>
      </p:pic>
      <p:sp>
        <p:nvSpPr>
          <p:cNvPr id="7" name="TextBox 6"/>
          <p:cNvSpPr txBox="1"/>
          <p:nvPr/>
        </p:nvSpPr>
        <p:spPr>
          <a:xfrm>
            <a:off x="76200" y="788313"/>
            <a:ext cx="8955139" cy="4308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200" dirty="0"/>
              <a:t>A retail giant with &gt;$12Bn in sales (top 40 in US), &gt;8 brands and &gt;1500 stores.</a:t>
            </a:r>
            <a:endParaRPr lang="en-GB" sz="2200" dirty="0"/>
          </a:p>
        </p:txBody>
      </p:sp>
      <p:grpSp>
        <p:nvGrpSpPr>
          <p:cNvPr id="9" name="Group 8"/>
          <p:cNvGrpSpPr/>
          <p:nvPr/>
        </p:nvGrpSpPr>
        <p:grpSpPr>
          <a:xfrm>
            <a:off x="228600" y="1401519"/>
            <a:ext cx="1898852" cy="1344754"/>
            <a:chOff x="228600" y="1401519"/>
            <a:chExt cx="1898852" cy="1344754"/>
          </a:xfrm>
        </p:grpSpPr>
        <p:pic>
          <p:nvPicPr>
            <p:cNvPr id="2064" name="Picture 16" descr="Bed Bath &amp; Beyo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453" y="1541870"/>
              <a:ext cx="1647825" cy="476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8713" y="2015166"/>
              <a:ext cx="1271695" cy="369332"/>
            </a:xfrm>
            <a:prstGeom prst="rect">
              <a:avLst/>
            </a:prstGeom>
            <a:noFill/>
          </p:spPr>
          <p:txBody>
            <a:bodyPr wrap="none" rtlCol="0">
              <a:spAutoFit/>
            </a:bodyPr>
            <a:lstStyle/>
            <a:p>
              <a:r>
                <a:rPr lang="en-US" dirty="0"/>
                <a:t>1023 stores</a:t>
              </a:r>
            </a:p>
          </p:txBody>
        </p:sp>
        <p:sp>
          <p:nvSpPr>
            <p:cNvPr id="13" name="Rectangle 12"/>
            <p:cNvSpPr/>
            <p:nvPr/>
          </p:nvSpPr>
          <p:spPr>
            <a:xfrm>
              <a:off x="228600" y="1401519"/>
              <a:ext cx="1898852" cy="13447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75278" y="2318299"/>
              <a:ext cx="1852174" cy="369332"/>
            </a:xfrm>
            <a:prstGeom prst="rect">
              <a:avLst/>
            </a:prstGeom>
            <a:noFill/>
          </p:spPr>
          <p:txBody>
            <a:bodyPr wrap="none" rtlCol="0">
              <a:spAutoFit/>
            </a:bodyPr>
            <a:lstStyle/>
            <a:p>
              <a:r>
                <a:rPr lang="en-US" b="1" i="1" dirty="0"/>
                <a:t>Household items.</a:t>
              </a:r>
            </a:p>
          </p:txBody>
        </p:sp>
      </p:grpSp>
      <p:grpSp>
        <p:nvGrpSpPr>
          <p:cNvPr id="23" name="Group 22"/>
          <p:cNvGrpSpPr/>
          <p:nvPr/>
        </p:nvGrpSpPr>
        <p:grpSpPr>
          <a:xfrm>
            <a:off x="2440404" y="1374329"/>
            <a:ext cx="2273248" cy="2961423"/>
            <a:chOff x="2440404" y="1374329"/>
            <a:chExt cx="2273248" cy="2961423"/>
          </a:xfrm>
        </p:grpSpPr>
        <p:pic>
          <p:nvPicPr>
            <p:cNvPr id="2056" name="Picture 8" descr="World Mark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4081" y="1458687"/>
              <a:ext cx="2095500" cy="5810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944521" y="2015166"/>
              <a:ext cx="1154675" cy="369332"/>
            </a:xfrm>
            <a:prstGeom prst="rect">
              <a:avLst/>
            </a:prstGeom>
            <a:noFill/>
          </p:spPr>
          <p:txBody>
            <a:bodyPr wrap="none" rtlCol="0">
              <a:spAutoFit/>
            </a:bodyPr>
            <a:lstStyle/>
            <a:p>
              <a:r>
                <a:rPr lang="en-US" dirty="0"/>
                <a:t>276 stores</a:t>
              </a:r>
            </a:p>
          </p:txBody>
        </p:sp>
        <p:sp>
          <p:nvSpPr>
            <p:cNvPr id="3" name="TextBox 2"/>
            <p:cNvSpPr txBox="1"/>
            <p:nvPr/>
          </p:nvSpPr>
          <p:spPr>
            <a:xfrm>
              <a:off x="2561463" y="2304427"/>
              <a:ext cx="2152189" cy="2031325"/>
            </a:xfrm>
            <a:prstGeom prst="rect">
              <a:avLst/>
            </a:prstGeom>
            <a:noFill/>
          </p:spPr>
          <p:txBody>
            <a:bodyPr wrap="square" rtlCol="0">
              <a:spAutoFit/>
            </a:bodyPr>
            <a:lstStyle/>
            <a:p>
              <a:r>
                <a:rPr lang="en-US" b="1" i="1" dirty="0"/>
                <a:t>Household items. </a:t>
              </a:r>
              <a:r>
                <a:rPr lang="en-US" dirty="0"/>
                <a:t> Initially operated at Cost + 10% and sold ‘</a:t>
              </a:r>
              <a:r>
                <a:rPr lang="en-US" dirty="0" err="1"/>
                <a:t>original’+handmade</a:t>
              </a:r>
              <a:r>
                <a:rPr lang="en-US" dirty="0"/>
                <a:t> items.  Acquired in 2012 for $495m.</a:t>
              </a:r>
            </a:p>
            <a:p>
              <a:endParaRPr lang="en-US" dirty="0"/>
            </a:p>
          </p:txBody>
        </p:sp>
        <p:sp>
          <p:nvSpPr>
            <p:cNvPr id="25" name="Rectangle 24"/>
            <p:cNvSpPr/>
            <p:nvPr/>
          </p:nvSpPr>
          <p:spPr>
            <a:xfrm>
              <a:off x="2440404" y="1374329"/>
              <a:ext cx="2244433" cy="26642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2409825" y="4164110"/>
            <a:ext cx="2314575" cy="1865228"/>
            <a:chOff x="2409825" y="4164110"/>
            <a:chExt cx="2314575" cy="1865228"/>
          </a:xfrm>
        </p:grpSpPr>
        <p:pic>
          <p:nvPicPr>
            <p:cNvPr id="2" name="Picture 1"/>
            <p:cNvPicPr>
              <a:picLocks noChangeAspect="1"/>
            </p:cNvPicPr>
            <p:nvPr/>
          </p:nvPicPr>
          <p:blipFill>
            <a:blip r:embed="rId9"/>
            <a:stretch>
              <a:fillRect/>
            </a:stretch>
          </p:blipFill>
          <p:spPr>
            <a:xfrm>
              <a:off x="2409825" y="4164426"/>
              <a:ext cx="2314575" cy="828675"/>
            </a:xfrm>
            <a:prstGeom prst="rect">
              <a:avLst/>
            </a:prstGeom>
          </p:spPr>
        </p:pic>
        <p:sp>
          <p:nvSpPr>
            <p:cNvPr id="20" name="TextBox 19"/>
            <p:cNvSpPr txBox="1"/>
            <p:nvPr/>
          </p:nvSpPr>
          <p:spPr>
            <a:xfrm>
              <a:off x="3000944" y="4858785"/>
              <a:ext cx="1037656" cy="369332"/>
            </a:xfrm>
            <a:prstGeom prst="rect">
              <a:avLst/>
            </a:prstGeom>
            <a:noFill/>
          </p:spPr>
          <p:txBody>
            <a:bodyPr wrap="none" rtlCol="0">
              <a:spAutoFit/>
            </a:bodyPr>
            <a:lstStyle/>
            <a:p>
              <a:r>
                <a:rPr lang="en-US" dirty="0"/>
                <a:t>54 stores</a:t>
              </a:r>
            </a:p>
          </p:txBody>
        </p:sp>
        <p:sp>
          <p:nvSpPr>
            <p:cNvPr id="15" name="TextBox 14"/>
            <p:cNvSpPr txBox="1"/>
            <p:nvPr/>
          </p:nvSpPr>
          <p:spPr>
            <a:xfrm>
              <a:off x="2636583" y="5106008"/>
              <a:ext cx="2011617" cy="923330"/>
            </a:xfrm>
            <a:prstGeom prst="rect">
              <a:avLst/>
            </a:prstGeom>
            <a:noFill/>
          </p:spPr>
          <p:txBody>
            <a:bodyPr wrap="square" rtlCol="0">
              <a:spAutoFit/>
            </a:bodyPr>
            <a:lstStyle/>
            <a:p>
              <a:r>
                <a:rPr lang="en-US" b="1" i="1" dirty="0"/>
                <a:t>Cosmetics, health &amp; beauty retailer.</a:t>
              </a:r>
            </a:p>
            <a:p>
              <a:endParaRPr lang="en-US" dirty="0"/>
            </a:p>
          </p:txBody>
        </p:sp>
        <p:sp>
          <p:nvSpPr>
            <p:cNvPr id="28" name="Rectangle 27"/>
            <p:cNvSpPr/>
            <p:nvPr/>
          </p:nvSpPr>
          <p:spPr>
            <a:xfrm>
              <a:off x="2496195" y="4164110"/>
              <a:ext cx="2152005" cy="16091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6553200" y="1374329"/>
            <a:ext cx="2502918" cy="2843906"/>
            <a:chOff x="6553200" y="1374329"/>
            <a:chExt cx="2502918" cy="2843906"/>
          </a:xfrm>
        </p:grpSpPr>
        <p:pic>
          <p:nvPicPr>
            <p:cNvPr id="2050" name="Picture 2" descr="https://upload.wikimedia.org/wikipedia/en/f/fa/ChristmasTreeShops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0805" y="1434830"/>
              <a:ext cx="1766887" cy="70355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215420" y="2069812"/>
              <a:ext cx="1037656" cy="369332"/>
            </a:xfrm>
            <a:prstGeom prst="rect">
              <a:avLst/>
            </a:prstGeom>
            <a:noFill/>
          </p:spPr>
          <p:txBody>
            <a:bodyPr wrap="none" rtlCol="0">
              <a:spAutoFit/>
            </a:bodyPr>
            <a:lstStyle/>
            <a:p>
              <a:r>
                <a:rPr lang="en-US" dirty="0"/>
                <a:t>80 stores</a:t>
              </a:r>
            </a:p>
          </p:txBody>
        </p:sp>
        <p:sp>
          <p:nvSpPr>
            <p:cNvPr id="11" name="TextBox 10"/>
            <p:cNvSpPr txBox="1"/>
            <p:nvPr/>
          </p:nvSpPr>
          <p:spPr>
            <a:xfrm>
              <a:off x="6553200" y="2463909"/>
              <a:ext cx="2502918" cy="1754326"/>
            </a:xfrm>
            <a:prstGeom prst="rect">
              <a:avLst/>
            </a:prstGeom>
            <a:noFill/>
          </p:spPr>
          <p:txBody>
            <a:bodyPr wrap="square" rtlCol="0">
              <a:spAutoFit/>
            </a:bodyPr>
            <a:lstStyle/>
            <a:p>
              <a:r>
                <a:rPr lang="en-US" b="1" i="1" dirty="0"/>
                <a:t>Holiday/Seasonal items</a:t>
              </a:r>
              <a:r>
                <a:rPr lang="en-US" dirty="0"/>
                <a:t>, discounted items on closeout/overstock merchandise, “unique” items.  Acquired in 2003 for $200m.</a:t>
              </a:r>
            </a:p>
          </p:txBody>
        </p:sp>
        <p:sp>
          <p:nvSpPr>
            <p:cNvPr id="30" name="Rectangle 29"/>
            <p:cNvSpPr/>
            <p:nvPr/>
          </p:nvSpPr>
          <p:spPr>
            <a:xfrm>
              <a:off x="6579072" y="1374329"/>
              <a:ext cx="2477046" cy="28439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0" y="2934900"/>
            <a:ext cx="2428185" cy="4032943"/>
            <a:chOff x="0" y="2934900"/>
            <a:chExt cx="2428185" cy="4032943"/>
          </a:xfrm>
        </p:grpSpPr>
        <p:pic>
          <p:nvPicPr>
            <p:cNvPr id="2058" name="Picture 10" descr="https://www.onekingslane.com/text/content/about_us/assets/okl-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651" y="3031606"/>
              <a:ext cx="2001345" cy="72719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0" y="3828522"/>
              <a:ext cx="2428185" cy="3139321"/>
            </a:xfrm>
            <a:prstGeom prst="rect">
              <a:avLst/>
            </a:prstGeom>
            <a:noFill/>
          </p:spPr>
          <p:txBody>
            <a:bodyPr wrap="square" rtlCol="0">
              <a:spAutoFit/>
            </a:bodyPr>
            <a:lstStyle/>
            <a:p>
              <a:r>
                <a:rPr lang="en-US" b="1" i="1" dirty="0"/>
                <a:t>Home décor website </a:t>
              </a:r>
              <a:r>
                <a:rPr lang="en-US" dirty="0"/>
                <a:t>Acquired &lt;$30m in 2016.  Initially a “flash sales” site of upscale furniture &amp; home décor, valued at $900m at 2014 funding.  To open it’s first shop in the Hamptons on Memorial day (May 29).</a:t>
              </a:r>
            </a:p>
            <a:p>
              <a:endParaRPr lang="en-US" dirty="0"/>
            </a:p>
          </p:txBody>
        </p:sp>
        <p:sp>
          <p:nvSpPr>
            <p:cNvPr id="34" name="Rectangle 33"/>
            <p:cNvSpPr/>
            <p:nvPr/>
          </p:nvSpPr>
          <p:spPr>
            <a:xfrm>
              <a:off x="39495" y="2934900"/>
              <a:ext cx="2316118" cy="37865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4792904" y="1371600"/>
            <a:ext cx="1731481" cy="2664271"/>
            <a:chOff x="4792904" y="1371600"/>
            <a:chExt cx="1731481" cy="2664271"/>
          </a:xfrm>
        </p:grpSpPr>
        <p:pic>
          <p:nvPicPr>
            <p:cNvPr id="2052" name="Picture 4" descr="https://typeset-beta.imgix.net/2017%2F1%2F11%2Fcb0288b4-3f26-4a29-9bf0-ab4abecbc6a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97379" y="1389971"/>
              <a:ext cx="1375178" cy="7701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967413" y="2061546"/>
              <a:ext cx="1154675" cy="369332"/>
            </a:xfrm>
            <a:prstGeom prst="rect">
              <a:avLst/>
            </a:prstGeom>
            <a:noFill/>
          </p:spPr>
          <p:txBody>
            <a:bodyPr wrap="none" rtlCol="0">
              <a:spAutoFit/>
            </a:bodyPr>
            <a:lstStyle/>
            <a:p>
              <a:r>
                <a:rPr lang="en-US" dirty="0"/>
                <a:t>113 stores</a:t>
              </a:r>
            </a:p>
          </p:txBody>
        </p:sp>
        <p:sp>
          <p:nvSpPr>
            <p:cNvPr id="10" name="TextBox 9"/>
            <p:cNvSpPr txBox="1"/>
            <p:nvPr/>
          </p:nvSpPr>
          <p:spPr>
            <a:xfrm>
              <a:off x="4792904" y="2351194"/>
              <a:ext cx="1731481" cy="1477328"/>
            </a:xfrm>
            <a:prstGeom prst="rect">
              <a:avLst/>
            </a:prstGeom>
            <a:noFill/>
          </p:spPr>
          <p:txBody>
            <a:bodyPr wrap="square" rtlCol="0">
              <a:spAutoFit/>
            </a:bodyPr>
            <a:lstStyle/>
            <a:p>
              <a:r>
                <a:rPr lang="en-US" b="1" i="1" dirty="0"/>
                <a:t>Everything for babies &amp; young children. </a:t>
              </a:r>
              <a:r>
                <a:rPr lang="en-US" dirty="0"/>
                <a:t>Acquired in 2007 for $65m.</a:t>
              </a:r>
            </a:p>
          </p:txBody>
        </p:sp>
        <p:sp>
          <p:nvSpPr>
            <p:cNvPr id="29" name="Rectangle 28"/>
            <p:cNvSpPr/>
            <p:nvPr/>
          </p:nvSpPr>
          <p:spPr>
            <a:xfrm>
              <a:off x="4845178" y="1371600"/>
              <a:ext cx="1543952" cy="26642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4739314" y="4739995"/>
            <a:ext cx="1822749" cy="2100868"/>
            <a:chOff x="4723728" y="3848509"/>
            <a:chExt cx="1822749" cy="2138559"/>
          </a:xfrm>
        </p:grpSpPr>
        <p:pic>
          <p:nvPicPr>
            <p:cNvPr id="2062" name="Picture 14" descr="Image result for of a kind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99925" y="3848509"/>
              <a:ext cx="1298575" cy="112693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723728" y="4786740"/>
              <a:ext cx="1822749" cy="1200328"/>
            </a:xfrm>
            <a:prstGeom prst="rect">
              <a:avLst/>
            </a:prstGeom>
            <a:noFill/>
          </p:spPr>
          <p:txBody>
            <a:bodyPr wrap="square" rtlCol="0">
              <a:spAutoFit/>
            </a:bodyPr>
            <a:lstStyle/>
            <a:p>
              <a:r>
                <a:rPr lang="en-US" b="1" i="1" dirty="0"/>
                <a:t>Unique limited production</a:t>
              </a:r>
              <a:r>
                <a:rPr lang="en-US" dirty="0"/>
                <a:t> pieces from new designers (&gt;300).</a:t>
              </a:r>
            </a:p>
          </p:txBody>
        </p:sp>
        <p:sp>
          <p:nvSpPr>
            <p:cNvPr id="35" name="Rectangle 34"/>
            <p:cNvSpPr/>
            <p:nvPr/>
          </p:nvSpPr>
          <p:spPr>
            <a:xfrm>
              <a:off x="4752028" y="4132482"/>
              <a:ext cx="1694134" cy="18140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6484538" y="4301420"/>
            <a:ext cx="2831082" cy="1505780"/>
            <a:chOff x="6484538" y="4301420"/>
            <a:chExt cx="2831082" cy="1505780"/>
          </a:xfrm>
        </p:grpSpPr>
        <p:pic>
          <p:nvPicPr>
            <p:cNvPr id="2060" name="Picture 12" descr="Personalized Gifts - PersonalizationMall.co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57845" y="4334720"/>
              <a:ext cx="2324100" cy="5429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484538" y="4883870"/>
              <a:ext cx="2831082" cy="923330"/>
            </a:xfrm>
            <a:prstGeom prst="rect">
              <a:avLst/>
            </a:prstGeom>
            <a:noFill/>
          </p:spPr>
          <p:txBody>
            <a:bodyPr wrap="square" rtlCol="0">
              <a:spAutoFit/>
            </a:bodyPr>
            <a:lstStyle/>
            <a:p>
              <a:r>
                <a:rPr lang="en-US" b="1" i="1" dirty="0"/>
                <a:t>Personalized gifts website</a:t>
              </a:r>
              <a:r>
                <a:rPr lang="en-US" dirty="0"/>
                <a:t>  Acquired in ‘16 for $190m.</a:t>
              </a:r>
            </a:p>
            <a:p>
              <a:endParaRPr lang="en-US" dirty="0"/>
            </a:p>
          </p:txBody>
        </p:sp>
        <p:sp>
          <p:nvSpPr>
            <p:cNvPr id="36" name="Rectangle 35"/>
            <p:cNvSpPr/>
            <p:nvPr/>
          </p:nvSpPr>
          <p:spPr>
            <a:xfrm>
              <a:off x="6553200" y="4301420"/>
              <a:ext cx="2528280" cy="14508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6535450" y="5780782"/>
            <a:ext cx="2379950" cy="1077218"/>
            <a:chOff x="9296400" y="194444"/>
            <a:chExt cx="2379950" cy="1077218"/>
          </a:xfrm>
        </p:grpSpPr>
        <p:sp>
          <p:nvSpPr>
            <p:cNvPr id="24" name="TextBox 23"/>
            <p:cNvSpPr txBox="1"/>
            <p:nvPr/>
          </p:nvSpPr>
          <p:spPr>
            <a:xfrm>
              <a:off x="9296400" y="194444"/>
              <a:ext cx="2379950" cy="1077218"/>
            </a:xfrm>
            <a:prstGeom prst="rect">
              <a:avLst/>
            </a:prstGeom>
            <a:noFill/>
          </p:spPr>
          <p:txBody>
            <a:bodyPr wrap="square" rtlCol="0">
              <a:spAutoFit/>
            </a:bodyPr>
            <a:lstStyle/>
            <a:p>
              <a:r>
                <a:rPr lang="en-US" sz="2800" b="1" dirty="0"/>
                <a:t>Linen Holdings</a:t>
              </a:r>
              <a:endParaRPr lang="en-US" b="1" dirty="0"/>
            </a:p>
            <a:p>
              <a:r>
                <a:rPr lang="en-US" dirty="0"/>
                <a:t>Textile Distributor to institutional clients.</a:t>
              </a:r>
            </a:p>
          </p:txBody>
        </p:sp>
        <p:sp>
          <p:nvSpPr>
            <p:cNvPr id="41" name="Rectangle 40"/>
            <p:cNvSpPr/>
            <p:nvPr/>
          </p:nvSpPr>
          <p:spPr>
            <a:xfrm>
              <a:off x="9339533" y="268798"/>
              <a:ext cx="2243763" cy="9504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4762348" y="4168601"/>
            <a:ext cx="1684242" cy="652886"/>
            <a:chOff x="4761920" y="6039936"/>
            <a:chExt cx="1684242" cy="652886"/>
          </a:xfrm>
        </p:grpSpPr>
        <p:pic>
          <p:nvPicPr>
            <p:cNvPr id="39" name="Picture 4" descr="https://static.wixstatic.com/media/0d8489_7fde5535207f442db713198a1f1a2501~mv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39421" y="6140826"/>
              <a:ext cx="1446472" cy="431048"/>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4761920" y="6039936"/>
              <a:ext cx="1684242" cy="6528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2881601" y="5862088"/>
            <a:ext cx="1350519" cy="868460"/>
            <a:chOff x="2881601" y="5862088"/>
            <a:chExt cx="1350519" cy="868460"/>
          </a:xfrm>
        </p:grpSpPr>
        <p:pic>
          <p:nvPicPr>
            <p:cNvPr id="38" name="Picture 37" descr="Chef Centra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92400" y="5917208"/>
              <a:ext cx="956017" cy="758221"/>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2881601" y="5862088"/>
              <a:ext cx="1350519" cy="8684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5" name="Picture 5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2967" y="1530606"/>
            <a:ext cx="7135231" cy="5136990"/>
          </a:xfrm>
          <a:prstGeom prst="rect">
            <a:avLst/>
          </a:prstGeom>
        </p:spPr>
      </p:pic>
      <p:grpSp>
        <p:nvGrpSpPr>
          <p:cNvPr id="56" name="Group 55"/>
          <p:cNvGrpSpPr/>
          <p:nvPr/>
        </p:nvGrpSpPr>
        <p:grpSpPr>
          <a:xfrm>
            <a:off x="122149" y="1715551"/>
            <a:ext cx="8763000" cy="4800600"/>
            <a:chOff x="197556" y="1261056"/>
            <a:chExt cx="8763000" cy="4800600"/>
          </a:xfrm>
        </p:grpSpPr>
        <p:pic>
          <p:nvPicPr>
            <p:cNvPr id="57" name="Picture 56"/>
            <p:cNvPicPr>
              <a:picLocks noChangeAspect="1"/>
            </p:cNvPicPr>
            <p:nvPr/>
          </p:nvPicPr>
          <p:blipFill>
            <a:blip r:embed="rId18"/>
            <a:stretch>
              <a:fillRect/>
            </a:stretch>
          </p:blipFill>
          <p:spPr>
            <a:xfrm>
              <a:off x="197556" y="1261056"/>
              <a:ext cx="8763000" cy="4800600"/>
            </a:xfrm>
            <a:prstGeom prst="rect">
              <a:avLst/>
            </a:prstGeom>
          </p:spPr>
        </p:pic>
        <p:sp>
          <p:nvSpPr>
            <p:cNvPr id="58" name="TextBox 57"/>
            <p:cNvSpPr txBox="1"/>
            <p:nvPr/>
          </p:nvSpPr>
          <p:spPr>
            <a:xfrm>
              <a:off x="5943600" y="2590800"/>
              <a:ext cx="2677913" cy="369332"/>
            </a:xfrm>
            <a:prstGeom prst="rect">
              <a:avLst/>
            </a:prstGeom>
            <a:noFill/>
          </p:spPr>
          <p:txBody>
            <a:bodyPr wrap="none" rtlCol="0">
              <a:spAutoFit/>
            </a:bodyPr>
            <a:lstStyle/>
            <a:p>
              <a:r>
                <a:rPr lang="en-US" b="1" dirty="0">
                  <a:solidFill>
                    <a:srgbClr val="FF0000"/>
                  </a:solidFill>
                </a:rPr>
                <a:t>Vs $26.49 on Amazon.com</a:t>
              </a:r>
            </a:p>
          </p:txBody>
        </p:sp>
      </p:grpSp>
      <p:pic>
        <p:nvPicPr>
          <p:cNvPr id="46" name="Audio 4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382090"/>
      </p:ext>
    </p:extLst>
  </p:cSld>
  <p:clrMapOvr>
    <a:masterClrMapping/>
  </p:clrMapOvr>
  <mc:AlternateContent xmlns:mc="http://schemas.openxmlformats.org/markup-compatibility/2006">
    <mc:Choice xmlns:p14="http://schemas.microsoft.com/office/powerpoint/2010/main" Requires="p14">
      <p:transition spd="slow" p14:dur="2000" advTm="205680"/>
    </mc:Choice>
    <mc:Fallback>
      <p:transition spd="slow" advTm="205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rctx="PPT">
                                        <p:cTn id="16" dur="indefinite"/>
                                        <p:tgtEl>
                                          <p:spTgt spid="9"/>
                                        </p:tgtEl>
                                        <p:attrNameLst>
                                          <p:attrName>style.opacity</p:attrName>
                                        </p:attrNameLst>
                                      </p:cBhvr>
                                      <p:to>
                                        <p:strVal val="0.5"/>
                                      </p:to>
                                    </p:set>
                                    <p:animEffect filter="image" prLst="opacity: 0.5">
                                      <p:cBhvr rctx="IE">
                                        <p:cTn id="17" dur="indefinite"/>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down)">
                                      <p:cBhvr>
                                        <p:cTn id="28" dur="580">
                                          <p:stCondLst>
                                            <p:cond delay="0"/>
                                          </p:stCondLst>
                                        </p:cTn>
                                        <p:tgtEl>
                                          <p:spTgt spid="55"/>
                                        </p:tgtEl>
                                      </p:cBhvr>
                                    </p:animEffect>
                                    <p:anim calcmode="lin" valueType="num">
                                      <p:cBhvr>
                                        <p:cTn id="29"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34" dur="26">
                                          <p:stCondLst>
                                            <p:cond delay="650"/>
                                          </p:stCondLst>
                                        </p:cTn>
                                        <p:tgtEl>
                                          <p:spTgt spid="55"/>
                                        </p:tgtEl>
                                      </p:cBhvr>
                                      <p:to x="100000" y="60000"/>
                                    </p:animScale>
                                    <p:animScale>
                                      <p:cBhvr>
                                        <p:cTn id="35" dur="166" decel="50000">
                                          <p:stCondLst>
                                            <p:cond delay="676"/>
                                          </p:stCondLst>
                                        </p:cTn>
                                        <p:tgtEl>
                                          <p:spTgt spid="55"/>
                                        </p:tgtEl>
                                      </p:cBhvr>
                                      <p:to x="100000" y="100000"/>
                                    </p:animScale>
                                    <p:animScale>
                                      <p:cBhvr>
                                        <p:cTn id="36" dur="26">
                                          <p:stCondLst>
                                            <p:cond delay="1312"/>
                                          </p:stCondLst>
                                        </p:cTn>
                                        <p:tgtEl>
                                          <p:spTgt spid="55"/>
                                        </p:tgtEl>
                                      </p:cBhvr>
                                      <p:to x="100000" y="80000"/>
                                    </p:animScale>
                                    <p:animScale>
                                      <p:cBhvr>
                                        <p:cTn id="37" dur="166" decel="50000">
                                          <p:stCondLst>
                                            <p:cond delay="1338"/>
                                          </p:stCondLst>
                                        </p:cTn>
                                        <p:tgtEl>
                                          <p:spTgt spid="55"/>
                                        </p:tgtEl>
                                      </p:cBhvr>
                                      <p:to x="100000" y="100000"/>
                                    </p:animScale>
                                    <p:animScale>
                                      <p:cBhvr>
                                        <p:cTn id="38" dur="26">
                                          <p:stCondLst>
                                            <p:cond delay="1642"/>
                                          </p:stCondLst>
                                        </p:cTn>
                                        <p:tgtEl>
                                          <p:spTgt spid="55"/>
                                        </p:tgtEl>
                                      </p:cBhvr>
                                      <p:to x="100000" y="90000"/>
                                    </p:animScale>
                                    <p:animScale>
                                      <p:cBhvr>
                                        <p:cTn id="39" dur="166" decel="50000">
                                          <p:stCondLst>
                                            <p:cond delay="1668"/>
                                          </p:stCondLst>
                                        </p:cTn>
                                        <p:tgtEl>
                                          <p:spTgt spid="55"/>
                                        </p:tgtEl>
                                      </p:cBhvr>
                                      <p:to x="100000" y="100000"/>
                                    </p:animScale>
                                    <p:animScale>
                                      <p:cBhvr>
                                        <p:cTn id="40" dur="26">
                                          <p:stCondLst>
                                            <p:cond delay="1808"/>
                                          </p:stCondLst>
                                        </p:cTn>
                                        <p:tgtEl>
                                          <p:spTgt spid="55"/>
                                        </p:tgtEl>
                                      </p:cBhvr>
                                      <p:to x="100000" y="95000"/>
                                    </p:animScale>
                                    <p:animScale>
                                      <p:cBhvr>
                                        <p:cTn id="41" dur="166" decel="50000">
                                          <p:stCondLst>
                                            <p:cond delay="1834"/>
                                          </p:stCondLst>
                                        </p:cTn>
                                        <p:tgtEl>
                                          <p:spTgt spid="55"/>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55"/>
                                        </p:tgtEl>
                                        <p:attrNameLst>
                                          <p:attrName>ppt_x</p:attrName>
                                        </p:attrNameLst>
                                      </p:cBhvr>
                                      <p:tavLst>
                                        <p:tav tm="0">
                                          <p:val>
                                            <p:strVal val="ppt_x"/>
                                          </p:val>
                                        </p:tav>
                                        <p:tav tm="100000">
                                          <p:val>
                                            <p:strVal val="ppt_x"/>
                                          </p:val>
                                        </p:tav>
                                      </p:tavLst>
                                    </p:anim>
                                    <p:anim calcmode="lin" valueType="num">
                                      <p:cBhvr additive="base">
                                        <p:cTn id="46" dur="500"/>
                                        <p:tgtEl>
                                          <p:spTgt spid="55"/>
                                        </p:tgtEl>
                                        <p:attrNameLst>
                                          <p:attrName>ppt_y</p:attrName>
                                        </p:attrNameLst>
                                      </p:cBhvr>
                                      <p:tavLst>
                                        <p:tav tm="0">
                                          <p:val>
                                            <p:strVal val="ppt_y"/>
                                          </p:val>
                                        </p:tav>
                                        <p:tav tm="100000">
                                          <p:val>
                                            <p:strVal val="1+ppt_h/2"/>
                                          </p:val>
                                        </p:tav>
                                      </p:tavLst>
                                    </p:anim>
                                    <p:set>
                                      <p:cBhvr>
                                        <p:cTn id="47" dur="1" fill="hold">
                                          <p:stCondLst>
                                            <p:cond delay="499"/>
                                          </p:stCondLst>
                                        </p:cTn>
                                        <p:tgtEl>
                                          <p:spTgt spid="5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mph" presetSubtype="0" nodeType="clickEffect">
                                  <p:stCondLst>
                                    <p:cond delay="0"/>
                                  </p:stCondLst>
                                  <p:childTnLst>
                                    <p:set>
                                      <p:cBhvr rctx="PPT">
                                        <p:cTn id="51" dur="indefinite"/>
                                        <p:tgtEl>
                                          <p:spTgt spid="23"/>
                                        </p:tgtEl>
                                        <p:attrNameLst>
                                          <p:attrName>style.opacity</p:attrName>
                                        </p:attrNameLst>
                                      </p:cBhvr>
                                      <p:to>
                                        <p:strVal val="0.5"/>
                                      </p:to>
                                    </p:set>
                                    <p:animEffect filter="image" prLst="opacity: 0.5">
                                      <p:cBhvr rctx="IE">
                                        <p:cTn id="52" dur="indefinite"/>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9" presetClass="emph" presetSubtype="0" nodeType="clickEffect">
                                  <p:stCondLst>
                                    <p:cond delay="0"/>
                                  </p:stCondLst>
                                  <p:childTnLst>
                                    <p:set>
                                      <p:cBhvr rctx="PPT">
                                        <p:cTn id="62" dur="indefinite"/>
                                        <p:tgtEl>
                                          <p:spTgt spid="26"/>
                                        </p:tgtEl>
                                        <p:attrNameLst>
                                          <p:attrName>style.opacity</p:attrName>
                                        </p:attrNameLst>
                                      </p:cBhvr>
                                      <p:to>
                                        <p:strVal val="0.5"/>
                                      </p:to>
                                    </p:set>
                                    <p:animEffect filter="image" prLst="opacity: 0.5">
                                      <p:cBhvr rctx="IE">
                                        <p:cTn id="63" dur="indefinite"/>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additive="base">
                                        <p:cTn id="68" dur="500" fill="hold"/>
                                        <p:tgtEl>
                                          <p:spTgt spid="27"/>
                                        </p:tgtEl>
                                        <p:attrNameLst>
                                          <p:attrName>ppt_x</p:attrName>
                                        </p:attrNameLst>
                                      </p:cBhvr>
                                      <p:tavLst>
                                        <p:tav tm="0">
                                          <p:val>
                                            <p:strVal val="#ppt_x"/>
                                          </p:val>
                                        </p:tav>
                                        <p:tav tm="100000">
                                          <p:val>
                                            <p:strVal val="#ppt_x"/>
                                          </p:val>
                                        </p:tav>
                                      </p:tavLst>
                                    </p:anim>
                                    <p:anim calcmode="lin" valueType="num">
                                      <p:cBhvr additive="base">
                                        <p:cTn id="6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5" presetClass="entr" presetSubtype="0" fill="hold" nodeType="click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fade">
                                      <p:cBhvr>
                                        <p:cTn id="74" dur="1000"/>
                                        <p:tgtEl>
                                          <p:spTgt spid="56"/>
                                        </p:tgtEl>
                                      </p:cBhvr>
                                    </p:animEffect>
                                    <p:anim calcmode="lin" valueType="num">
                                      <p:cBhvr>
                                        <p:cTn id="75" dur="1000" fill="hold"/>
                                        <p:tgtEl>
                                          <p:spTgt spid="56"/>
                                        </p:tgtEl>
                                        <p:attrNameLst>
                                          <p:attrName>ppt_w</p:attrName>
                                        </p:attrNameLst>
                                      </p:cBhvr>
                                      <p:tavLst>
                                        <p:tav tm="0" fmla="#ppt_w*sin(2.5*pi*$)">
                                          <p:val>
                                            <p:fltVal val="0"/>
                                          </p:val>
                                        </p:tav>
                                        <p:tav tm="100000">
                                          <p:val>
                                            <p:fltVal val="1"/>
                                          </p:val>
                                        </p:tav>
                                      </p:tavLst>
                                    </p:anim>
                                    <p:anim calcmode="lin" valueType="num">
                                      <p:cBhvr>
                                        <p:cTn id="76" dur="1000" fill="hold"/>
                                        <p:tgtEl>
                                          <p:spTgt spid="56"/>
                                        </p:tgtEl>
                                        <p:attrNameLst>
                                          <p:attrName>ppt_h</p:attrName>
                                        </p:attrNameLst>
                                      </p:cBhvr>
                                      <p:tavLst>
                                        <p:tav tm="0">
                                          <p:val>
                                            <p:strVal val="#ppt_h"/>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5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ppt_x"/>
                                          </p:val>
                                        </p:tav>
                                        <p:tav tm="100000">
                                          <p:val>
                                            <p:strVal val="#ppt_x"/>
                                          </p:val>
                                        </p:tav>
                                      </p:tavLst>
                                    </p:anim>
                                    <p:anim calcmode="lin" valueType="num">
                                      <p:cBhvr additive="base">
                                        <p:cTn id="8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9" presetClass="emph" presetSubtype="0" nodeType="clickEffect">
                                  <p:stCondLst>
                                    <p:cond delay="0"/>
                                  </p:stCondLst>
                                  <p:childTnLst>
                                    <p:set>
                                      <p:cBhvr rctx="PPT">
                                        <p:cTn id="90" dur="indefinite"/>
                                        <p:tgtEl>
                                          <p:spTgt spid="32"/>
                                        </p:tgtEl>
                                        <p:attrNameLst>
                                          <p:attrName>style.opacity</p:attrName>
                                        </p:attrNameLst>
                                      </p:cBhvr>
                                      <p:to>
                                        <p:strVal val="0.5"/>
                                      </p:to>
                                    </p:set>
                                    <p:animEffect filter="image" prLst="opacity: 0.5">
                                      <p:cBhvr rctx="IE">
                                        <p:cTn id="91" dur="indefinite"/>
                                        <p:tgtEl>
                                          <p:spTgt spid="32"/>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44"/>
                                        </p:tgtEl>
                                        <p:attrNameLst>
                                          <p:attrName>style.visibility</p:attrName>
                                        </p:attrNameLst>
                                      </p:cBhvr>
                                      <p:to>
                                        <p:strVal val="visible"/>
                                      </p:to>
                                    </p:set>
                                    <p:anim calcmode="lin" valueType="num">
                                      <p:cBhvr additive="base">
                                        <p:cTn id="96" dur="500" fill="hold"/>
                                        <p:tgtEl>
                                          <p:spTgt spid="44"/>
                                        </p:tgtEl>
                                        <p:attrNameLst>
                                          <p:attrName>ppt_x</p:attrName>
                                        </p:attrNameLst>
                                      </p:cBhvr>
                                      <p:tavLst>
                                        <p:tav tm="0">
                                          <p:val>
                                            <p:strVal val="#ppt_x"/>
                                          </p:val>
                                        </p:tav>
                                        <p:tav tm="100000">
                                          <p:val>
                                            <p:strVal val="#ppt_x"/>
                                          </p:val>
                                        </p:tav>
                                      </p:tavLst>
                                    </p:anim>
                                    <p:anim calcmode="lin" valueType="num">
                                      <p:cBhvr additive="base">
                                        <p:cTn id="9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9" presetClass="emph" presetSubtype="0" nodeType="clickEffect">
                                  <p:stCondLst>
                                    <p:cond delay="0"/>
                                  </p:stCondLst>
                                  <p:childTnLst>
                                    <p:set>
                                      <p:cBhvr rctx="PPT">
                                        <p:cTn id="101" dur="indefinite"/>
                                        <p:tgtEl>
                                          <p:spTgt spid="44"/>
                                        </p:tgtEl>
                                        <p:attrNameLst>
                                          <p:attrName>style.opacity</p:attrName>
                                        </p:attrNameLst>
                                      </p:cBhvr>
                                      <p:to>
                                        <p:strVal val="0.5"/>
                                      </p:to>
                                    </p:set>
                                    <p:animEffect filter="image" prLst="opacity: 0.5">
                                      <p:cBhvr rctx="IE">
                                        <p:cTn id="102" dur="indefinite"/>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ppt_x"/>
                                          </p:val>
                                        </p:tav>
                                        <p:tav tm="100000">
                                          <p:val>
                                            <p:strVal val="#ppt_x"/>
                                          </p:val>
                                        </p:tav>
                                      </p:tavLst>
                                    </p:anim>
                                    <p:anim calcmode="lin" valueType="num">
                                      <p:cBhvr additive="base">
                                        <p:cTn id="10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9" presetClass="emph" presetSubtype="0" nodeType="clickEffect">
                                  <p:stCondLst>
                                    <p:cond delay="0"/>
                                  </p:stCondLst>
                                  <p:childTnLst>
                                    <p:set>
                                      <p:cBhvr rctx="PPT">
                                        <p:cTn id="112" dur="indefinite"/>
                                        <p:tgtEl>
                                          <p:spTgt spid="37"/>
                                        </p:tgtEl>
                                        <p:attrNameLst>
                                          <p:attrName>style.opacity</p:attrName>
                                        </p:attrNameLst>
                                      </p:cBhvr>
                                      <p:to>
                                        <p:strVal val="0.5"/>
                                      </p:to>
                                    </p:set>
                                    <p:animEffect filter="image" prLst="opacity: 0.5">
                                      <p:cBhvr rctx="IE">
                                        <p:cTn id="113" dur="indefinite"/>
                                        <p:tgtEl>
                                          <p:spTgt spid="37"/>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nodeType="clickEffect">
                                  <p:stCondLst>
                                    <p:cond delay="0"/>
                                  </p:stCondLst>
                                  <p:childTnLst>
                                    <p:set>
                                      <p:cBhvr>
                                        <p:cTn id="117" dur="1" fill="hold">
                                          <p:stCondLst>
                                            <p:cond delay="0"/>
                                          </p:stCondLst>
                                        </p:cTn>
                                        <p:tgtEl>
                                          <p:spTgt spid="31"/>
                                        </p:tgtEl>
                                        <p:attrNameLst>
                                          <p:attrName>style.visibility</p:attrName>
                                        </p:attrNameLst>
                                      </p:cBhvr>
                                      <p:to>
                                        <p:strVal val="visible"/>
                                      </p:to>
                                    </p:set>
                                    <p:anim calcmode="lin" valueType="num">
                                      <p:cBhvr additive="base">
                                        <p:cTn id="118" dur="500" fill="hold"/>
                                        <p:tgtEl>
                                          <p:spTgt spid="31"/>
                                        </p:tgtEl>
                                        <p:attrNameLst>
                                          <p:attrName>ppt_x</p:attrName>
                                        </p:attrNameLst>
                                      </p:cBhvr>
                                      <p:tavLst>
                                        <p:tav tm="0">
                                          <p:val>
                                            <p:strVal val="#ppt_x"/>
                                          </p:val>
                                        </p:tav>
                                        <p:tav tm="100000">
                                          <p:val>
                                            <p:strVal val="#ppt_x"/>
                                          </p:val>
                                        </p:tav>
                                      </p:tavLst>
                                    </p:anim>
                                    <p:anim calcmode="lin" valueType="num">
                                      <p:cBhvr additive="base">
                                        <p:cTn id="11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9" presetClass="emph" presetSubtype="0" nodeType="clickEffect">
                                  <p:stCondLst>
                                    <p:cond delay="0"/>
                                  </p:stCondLst>
                                  <p:childTnLst>
                                    <p:set>
                                      <p:cBhvr rctx="PPT">
                                        <p:cTn id="123" dur="indefinite"/>
                                        <p:tgtEl>
                                          <p:spTgt spid="31"/>
                                        </p:tgtEl>
                                        <p:attrNameLst>
                                          <p:attrName>style.opacity</p:attrName>
                                        </p:attrNameLst>
                                      </p:cBhvr>
                                      <p:to>
                                        <p:strVal val="0.5"/>
                                      </p:to>
                                    </p:set>
                                    <p:animEffect filter="image" prLst="opacity: 0.5">
                                      <p:cBhvr rctx="IE">
                                        <p:cTn id="124" dur="indefinite"/>
                                        <p:tgtEl>
                                          <p:spTgt spid="31"/>
                                        </p:tgtEl>
                                      </p:cBhvr>
                                    </p:animEffect>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nodeType="clickEffect">
                                  <p:stCondLst>
                                    <p:cond delay="0"/>
                                  </p:stCondLst>
                                  <p:childTnLst>
                                    <p:set>
                                      <p:cBhvr>
                                        <p:cTn id="128" dur="1" fill="hold">
                                          <p:stCondLst>
                                            <p:cond delay="0"/>
                                          </p:stCondLst>
                                        </p:cTn>
                                        <p:tgtEl>
                                          <p:spTgt spid="40"/>
                                        </p:tgtEl>
                                        <p:attrNameLst>
                                          <p:attrName>style.visibility</p:attrName>
                                        </p:attrNameLst>
                                      </p:cBhvr>
                                      <p:to>
                                        <p:strVal val="visible"/>
                                      </p:to>
                                    </p:set>
                                    <p:anim calcmode="lin" valueType="num">
                                      <p:cBhvr additive="base">
                                        <p:cTn id="129" dur="500" fill="hold"/>
                                        <p:tgtEl>
                                          <p:spTgt spid="40"/>
                                        </p:tgtEl>
                                        <p:attrNameLst>
                                          <p:attrName>ppt_x</p:attrName>
                                        </p:attrNameLst>
                                      </p:cBhvr>
                                      <p:tavLst>
                                        <p:tav tm="0">
                                          <p:val>
                                            <p:strVal val="#ppt_x"/>
                                          </p:val>
                                        </p:tav>
                                        <p:tav tm="100000">
                                          <p:val>
                                            <p:strVal val="#ppt_x"/>
                                          </p:val>
                                        </p:tav>
                                      </p:tavLst>
                                    </p:anim>
                                    <p:anim calcmode="lin" valueType="num">
                                      <p:cBhvr additive="base">
                                        <p:cTn id="13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9" presetClass="emph" presetSubtype="0" nodeType="clickEffect">
                                  <p:stCondLst>
                                    <p:cond delay="0"/>
                                  </p:stCondLst>
                                  <p:childTnLst>
                                    <p:set>
                                      <p:cBhvr rctx="PPT">
                                        <p:cTn id="134" dur="indefinite"/>
                                        <p:tgtEl>
                                          <p:spTgt spid="40"/>
                                        </p:tgtEl>
                                        <p:attrNameLst>
                                          <p:attrName>style.opacity</p:attrName>
                                        </p:attrNameLst>
                                      </p:cBhvr>
                                      <p:to>
                                        <p:strVal val="0.5"/>
                                      </p:to>
                                    </p:set>
                                    <p:animEffect filter="image" prLst="opacity: 0.5">
                                      <p:cBhvr rctx="IE">
                                        <p:cTn id="135" dur="indefinite"/>
                                        <p:tgtEl>
                                          <p:spTgt spid="40"/>
                                        </p:tgtEl>
                                      </p:cBhvr>
                                    </p:animEffect>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nodeType="clickEffect">
                                  <p:stCondLst>
                                    <p:cond delay="0"/>
                                  </p:stCondLst>
                                  <p:childTnLst>
                                    <p:set>
                                      <p:cBhvr>
                                        <p:cTn id="139" dur="1" fill="hold">
                                          <p:stCondLst>
                                            <p:cond delay="0"/>
                                          </p:stCondLst>
                                        </p:cTn>
                                        <p:tgtEl>
                                          <p:spTgt spid="33"/>
                                        </p:tgtEl>
                                        <p:attrNameLst>
                                          <p:attrName>style.visibility</p:attrName>
                                        </p:attrNameLst>
                                      </p:cBhvr>
                                      <p:to>
                                        <p:strVal val="visible"/>
                                      </p:to>
                                    </p:set>
                                    <p:anim calcmode="lin" valueType="num">
                                      <p:cBhvr additive="base">
                                        <p:cTn id="140" dur="500" fill="hold"/>
                                        <p:tgtEl>
                                          <p:spTgt spid="33"/>
                                        </p:tgtEl>
                                        <p:attrNameLst>
                                          <p:attrName>ppt_x</p:attrName>
                                        </p:attrNameLst>
                                      </p:cBhvr>
                                      <p:tavLst>
                                        <p:tav tm="0">
                                          <p:val>
                                            <p:strVal val="#ppt_x"/>
                                          </p:val>
                                        </p:tav>
                                        <p:tav tm="100000">
                                          <p:val>
                                            <p:strVal val="#ppt_x"/>
                                          </p:val>
                                        </p:tav>
                                      </p:tavLst>
                                    </p:anim>
                                    <p:anim calcmode="lin" valueType="num">
                                      <p:cBhvr additive="base">
                                        <p:cTn id="14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9" presetClass="emph" presetSubtype="0" nodeType="clickEffect">
                                  <p:stCondLst>
                                    <p:cond delay="0"/>
                                  </p:stCondLst>
                                  <p:childTnLst>
                                    <p:set>
                                      <p:cBhvr rctx="PPT">
                                        <p:cTn id="145" dur="indefinite"/>
                                        <p:tgtEl>
                                          <p:spTgt spid="33"/>
                                        </p:tgtEl>
                                        <p:attrNameLst>
                                          <p:attrName>style.opacity</p:attrName>
                                        </p:attrNameLst>
                                      </p:cBhvr>
                                      <p:to>
                                        <p:strVal val="0.5"/>
                                      </p:to>
                                    </p:set>
                                    <p:animEffect filter="image" prLst="opacity: 0.5">
                                      <p:cBhvr rctx="IE">
                                        <p:cTn id="146" dur="indefinite"/>
                                        <p:tgtEl>
                                          <p:spTgt spid="33"/>
                                        </p:tgtEl>
                                      </p:cBhvr>
                                    </p:animEffect>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nodeType="clickEffect">
                                  <p:stCondLst>
                                    <p:cond delay="0"/>
                                  </p:stCondLst>
                                  <p:childTnLst>
                                    <p:set>
                                      <p:cBhvr>
                                        <p:cTn id="150" dur="1" fill="hold">
                                          <p:stCondLst>
                                            <p:cond delay="0"/>
                                          </p:stCondLst>
                                        </p:cTn>
                                        <p:tgtEl>
                                          <p:spTgt spid="45"/>
                                        </p:tgtEl>
                                        <p:attrNameLst>
                                          <p:attrName>style.visibility</p:attrName>
                                        </p:attrNameLst>
                                      </p:cBhvr>
                                      <p:to>
                                        <p:strVal val="visible"/>
                                      </p:to>
                                    </p:set>
                                    <p:anim calcmode="lin" valueType="num">
                                      <p:cBhvr additive="base">
                                        <p:cTn id="151" dur="500" fill="hold"/>
                                        <p:tgtEl>
                                          <p:spTgt spid="45"/>
                                        </p:tgtEl>
                                        <p:attrNameLst>
                                          <p:attrName>ppt_x</p:attrName>
                                        </p:attrNameLst>
                                      </p:cBhvr>
                                      <p:tavLst>
                                        <p:tav tm="0">
                                          <p:val>
                                            <p:strVal val="#ppt_x"/>
                                          </p:val>
                                        </p:tav>
                                        <p:tav tm="100000">
                                          <p:val>
                                            <p:strVal val="#ppt_x"/>
                                          </p:val>
                                        </p:tav>
                                      </p:tavLst>
                                    </p:anim>
                                    <p:anim calcmode="lin" valueType="num">
                                      <p:cBhvr additive="base">
                                        <p:cTn id="15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3" fill="hold" display="0">
                  <p:stCondLst>
                    <p:cond delay="indefinite"/>
                  </p:stCondLst>
                  <p:endCondLst>
                    <p:cond evt="onStopAudio" delay="0">
                      <p:tgtEl>
                        <p:sldTgt/>
                      </p:tgtEl>
                    </p:cond>
                  </p:endCondLst>
                </p:cTn>
                <p:tgtEl>
                  <p:spTgt spid="4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E611AD-7EE0-4872-801A-E1C3F1699F45}" type="slidenum">
              <a:rPr lang="en-US" smtClean="0">
                <a:solidFill>
                  <a:prstClr val="black">
                    <a:tint val="75000"/>
                  </a:prstClr>
                </a:solidFill>
              </a:rPr>
              <a:pPr/>
              <a:t>5</a:t>
            </a:fld>
            <a:endParaRPr lang="en-US">
              <a:solidFill>
                <a:prstClr val="black">
                  <a:tint val="75000"/>
                </a:prstClr>
              </a:solidFill>
            </a:endParaRPr>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solidFill>
                  <a:prstClr val="white"/>
                </a:solidFill>
              </a:rPr>
              <a:t>Decent Fundamentals</a:t>
            </a:r>
            <a:endParaRPr lang="en-US" sz="2400" dirty="0">
              <a:solidFill>
                <a:prstClr val="white"/>
              </a:solidFill>
            </a:endParaRPr>
          </a:p>
        </p:txBody>
      </p:sp>
      <p:pic>
        <p:nvPicPr>
          <p:cNvPr id="6" name="Picture 2"/>
          <p:cNvPicPr>
            <a:picLocks noChangeAspect="1" noChangeArrowheads="1"/>
          </p:cNvPicPr>
          <p:nvPr/>
        </p:nvPicPr>
        <p:blipFill>
          <a:blip r:embed="rId6" cstate="print"/>
          <a:srcRect/>
          <a:stretch>
            <a:fillRect/>
          </a:stretch>
        </p:blipFill>
        <p:spPr bwMode="auto">
          <a:xfrm>
            <a:off x="228600" y="228600"/>
            <a:ext cx="2133600" cy="324407"/>
          </a:xfrm>
          <a:prstGeom prst="rect">
            <a:avLst/>
          </a:prstGeom>
          <a:noFill/>
          <a:ln w="9525">
            <a:noFill/>
            <a:miter lim="800000"/>
            <a:headEnd/>
            <a:tailEnd/>
          </a:ln>
        </p:spPr>
      </p:pic>
      <p:sp>
        <p:nvSpPr>
          <p:cNvPr id="3" name="TextBox 2"/>
          <p:cNvSpPr txBox="1"/>
          <p:nvPr/>
        </p:nvSpPr>
        <p:spPr>
          <a:xfrm>
            <a:off x="152400" y="762000"/>
            <a:ext cx="8915400" cy="3139321"/>
          </a:xfrm>
          <a:prstGeom prst="rect">
            <a:avLst/>
          </a:prstGeom>
          <a:noFill/>
        </p:spPr>
        <p:txBody>
          <a:bodyPr wrap="square" rtlCol="0">
            <a:spAutoFit/>
          </a:bodyPr>
          <a:lstStyle/>
          <a:p>
            <a:pPr marL="285750" indent="-285750">
              <a:buFont typeface="Arial" panose="020B0604020202020204" pitchFamily="34" charset="0"/>
              <a:buChar char="•"/>
            </a:pPr>
            <a:r>
              <a:rPr lang="en-US" b="1" u="sng" dirty="0"/>
              <a:t>Every year over the last 25 years</a:t>
            </a:r>
            <a:r>
              <a:rPr lang="en-US" b="1" u="sng" dirty="0" smtClean="0"/>
              <a:t>:</a:t>
            </a:r>
            <a:r>
              <a:rPr lang="en-US" b="1" dirty="0" smtClean="0"/>
              <a:t>  </a:t>
            </a:r>
            <a:r>
              <a:rPr lang="en-US" dirty="0" smtClean="0"/>
              <a:t>Sales </a:t>
            </a:r>
            <a:r>
              <a:rPr lang="en-US" dirty="0"/>
              <a:t>have </a:t>
            </a:r>
            <a:r>
              <a:rPr lang="en-US" dirty="0" smtClean="0"/>
              <a:t>grown, Double </a:t>
            </a:r>
            <a:r>
              <a:rPr lang="en-US" dirty="0"/>
              <a:t>digit EBITDA margins </a:t>
            </a:r>
            <a:r>
              <a:rPr lang="en-US" dirty="0" smtClean="0"/>
              <a:t>(12</a:t>
            </a:r>
            <a:r>
              <a:rPr lang="en-US" dirty="0"/>
              <a:t>%)</a:t>
            </a:r>
            <a:endParaRPr lang="en-US" dirty="0">
              <a:solidFill>
                <a:srgbClr val="FF0000"/>
              </a:solidFill>
            </a:endParaRPr>
          </a:p>
          <a:p>
            <a:pPr marL="285750" indent="-285750">
              <a:buFont typeface="Arial" panose="020B0604020202020204" pitchFamily="34" charset="0"/>
              <a:buChar char="•"/>
            </a:pPr>
            <a:r>
              <a:rPr lang="en-US" b="1" dirty="0"/>
              <a:t>Double digit ROA, ROE, ROIC</a:t>
            </a:r>
          </a:p>
          <a:p>
            <a:pPr marL="285750" indent="-285750">
              <a:buFont typeface="Arial" panose="020B0604020202020204" pitchFamily="34" charset="0"/>
              <a:buChar char="•"/>
            </a:pPr>
            <a:r>
              <a:rPr lang="en-US" b="1" dirty="0"/>
              <a:t>Positive Free Cash Flow since 1996</a:t>
            </a:r>
            <a:r>
              <a:rPr lang="en-US" dirty="0"/>
              <a:t> (LTM FCF margin 5.5%, </a:t>
            </a:r>
            <a:r>
              <a:rPr lang="en-US" b="1" dirty="0"/>
              <a:t>FCF/EV 10</a:t>
            </a:r>
            <a:r>
              <a:rPr lang="en-US" b="1" dirty="0" smtClean="0"/>
              <a:t>%</a:t>
            </a:r>
            <a:r>
              <a:rPr lang="en-US" dirty="0" smtClean="0"/>
              <a:t>)</a:t>
            </a:r>
          </a:p>
          <a:p>
            <a:pPr marL="285750" indent="-285750">
              <a:buFont typeface="Arial" panose="020B0604020202020204" pitchFamily="34" charset="0"/>
              <a:buChar char="•"/>
            </a:pPr>
            <a:r>
              <a:rPr lang="en-US" b="1" dirty="0" smtClean="0"/>
              <a:t>Investor friendly: </a:t>
            </a:r>
            <a:r>
              <a:rPr lang="en-US" dirty="0" smtClean="0"/>
              <a:t>15c div per </a:t>
            </a:r>
            <a:r>
              <a:rPr lang="en-US" dirty="0" err="1" smtClean="0"/>
              <a:t>qtr</a:t>
            </a:r>
            <a:r>
              <a:rPr lang="en-US" dirty="0" smtClean="0"/>
              <a:t> (1.5% yield), only 13% payout (can grow), $7bn returned to shareholders over last 5 years.  $1.7 </a:t>
            </a:r>
            <a:r>
              <a:rPr lang="en-US" dirty="0" err="1" smtClean="0"/>
              <a:t>bn</a:t>
            </a:r>
            <a:r>
              <a:rPr lang="en-US" dirty="0" smtClean="0"/>
              <a:t> buyback program remaining.</a:t>
            </a:r>
            <a:endParaRPr lang="en-US" dirty="0"/>
          </a:p>
          <a:p>
            <a:pPr marL="285750" indent="-285750">
              <a:buFont typeface="Arial" panose="020B0604020202020204" pitchFamily="34" charset="0"/>
              <a:buChar char="•"/>
            </a:pPr>
            <a:r>
              <a:rPr lang="en-US" b="1" dirty="0"/>
              <a:t>Low debt levels</a:t>
            </a:r>
            <a:r>
              <a:rPr lang="en-US" dirty="0"/>
              <a:t>.  Debt-free until 2013. Current debt due 2024, 2034, 2044</a:t>
            </a:r>
          </a:p>
          <a:p>
            <a:pPr marL="742950" lvl="1" indent="-285750">
              <a:buFont typeface="Arial" panose="020B0604020202020204" pitchFamily="34" charset="0"/>
              <a:buChar char="•"/>
            </a:pPr>
            <a:r>
              <a:rPr lang="en-US" dirty="0"/>
              <a:t>Bond Rating:  BBB+, Baa1</a:t>
            </a:r>
          </a:p>
          <a:p>
            <a:pPr marL="742950" lvl="1" indent="-285750">
              <a:buFont typeface="Arial" panose="020B0604020202020204" pitchFamily="34" charset="0"/>
              <a:buChar char="•"/>
            </a:pPr>
            <a:r>
              <a:rPr lang="en-US" dirty="0"/>
              <a:t>Debt: $1.5 </a:t>
            </a:r>
            <a:r>
              <a:rPr lang="en-US" dirty="0" err="1"/>
              <a:t>bn</a:t>
            </a:r>
            <a:r>
              <a:rPr lang="en-US" dirty="0"/>
              <a:t>,  EBITDA: $1.4 </a:t>
            </a:r>
            <a:r>
              <a:rPr lang="en-US" dirty="0" err="1"/>
              <a:t>bn</a:t>
            </a:r>
            <a:r>
              <a:rPr lang="en-US" dirty="0"/>
              <a:t>, </a:t>
            </a:r>
            <a:r>
              <a:rPr lang="en-US" b="1" dirty="0"/>
              <a:t>Debt/EBITDA: 1.0x</a:t>
            </a:r>
          </a:p>
          <a:p>
            <a:pPr marL="742950" lvl="1" indent="-285750">
              <a:buFont typeface="Arial" panose="020B0604020202020204" pitchFamily="34" charset="0"/>
              <a:buChar char="•"/>
            </a:pPr>
            <a:r>
              <a:rPr lang="en-US" dirty="0"/>
              <a:t>Debt/Equity: 0.55, Z-Score: 5.75, F-Score: </a:t>
            </a:r>
            <a:r>
              <a:rPr lang="en-US" dirty="0" smtClean="0"/>
              <a:t>5</a:t>
            </a:r>
            <a:endParaRPr lang="en-US" dirty="0"/>
          </a:p>
          <a:p>
            <a:pPr marL="742950" lvl="1" indent="-285750">
              <a:buFont typeface="Arial" panose="020B0604020202020204" pitchFamily="34" charset="0"/>
              <a:buChar char="•"/>
            </a:pPr>
            <a:r>
              <a:rPr lang="en-US" dirty="0"/>
              <a:t>Leases: $3.3 </a:t>
            </a:r>
            <a:r>
              <a:rPr lang="en-US" dirty="0" err="1"/>
              <a:t>bn</a:t>
            </a:r>
            <a:r>
              <a:rPr lang="en-US" dirty="0"/>
              <a:t>, Debt + Leases / EBITDA: 3.3x</a:t>
            </a:r>
          </a:p>
          <a:p>
            <a:endParaRPr lang="en-US" dirty="0"/>
          </a:p>
        </p:txBody>
      </p:sp>
      <p:graphicFrame>
        <p:nvGraphicFramePr>
          <p:cNvPr id="7" name="Chart 6">
            <a:extLst>
              <a:ext uri="{FF2B5EF4-FFF2-40B4-BE49-F238E27FC236}">
                <a16:creationId xmlns=""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2386889899"/>
              </p:ext>
            </p:extLst>
          </p:nvPr>
        </p:nvGraphicFramePr>
        <p:xfrm>
          <a:off x="228600" y="3932258"/>
          <a:ext cx="4089779" cy="255089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23933690"/>
              </p:ext>
            </p:extLst>
          </p:nvPr>
        </p:nvGraphicFramePr>
        <p:xfrm>
          <a:off x="4434014" y="3952499"/>
          <a:ext cx="4633786" cy="2439372"/>
        </p:xfrm>
        <a:graphic>
          <a:graphicData uri="http://schemas.openxmlformats.org/presentationml/2006/ole">
            <mc:AlternateContent xmlns:mc="http://schemas.openxmlformats.org/markup-compatibility/2006">
              <mc:Choice xmlns:v="urn:schemas-microsoft-com:vml" Requires="v">
                <p:oleObj spid="_x0000_s1087" name="Macro-Enabled Worksheet" r:id="rId8" imgW="4324211" imgH="2276622" progId="Excel.SheetMacroEnabled.12">
                  <p:embed/>
                </p:oleObj>
              </mc:Choice>
              <mc:Fallback>
                <p:oleObj name="Macro-Enabled Worksheet" r:id="rId8" imgW="4324211" imgH="2276622" progId="Excel.SheetMacroEnabled.12">
                  <p:embed/>
                  <p:pic>
                    <p:nvPicPr>
                      <p:cNvPr id="0" name=""/>
                      <p:cNvPicPr/>
                      <p:nvPr/>
                    </p:nvPicPr>
                    <p:blipFill>
                      <a:blip r:embed="rId9"/>
                      <a:stretch>
                        <a:fillRect/>
                      </a:stretch>
                    </p:blipFill>
                    <p:spPr>
                      <a:xfrm>
                        <a:off x="4434014" y="3952499"/>
                        <a:ext cx="4633786" cy="2439372"/>
                      </a:xfrm>
                      <a:prstGeom prst="rect">
                        <a:avLst/>
                      </a:prstGeom>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94987330"/>
      </p:ext>
    </p:extLst>
  </p:cSld>
  <p:clrMapOvr>
    <a:masterClrMapping/>
  </p:clrMapOvr>
  <mc:AlternateContent xmlns:mc="http://schemas.openxmlformats.org/markup-compatibility/2006">
    <mc:Choice xmlns:p14="http://schemas.microsoft.com/office/powerpoint/2010/main" Requires="p14">
      <p:transition spd="slow" p14:dur="2000" advTm="84026"/>
    </mc:Choice>
    <mc:Fallback>
      <p:transition spd="slow" advTm="84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E611AD-7EE0-4872-801A-E1C3F1699F45}" type="slidenum">
              <a:rPr lang="en-US" smtClean="0">
                <a:solidFill>
                  <a:prstClr val="black">
                    <a:tint val="75000"/>
                  </a:prstClr>
                </a:solidFill>
              </a:rPr>
              <a:pPr/>
              <a:t>6</a:t>
            </a:fld>
            <a:endParaRPr lang="en-US">
              <a:solidFill>
                <a:prstClr val="black">
                  <a:tint val="75000"/>
                </a:prstClr>
              </a:solidFill>
            </a:endParaRPr>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solidFill>
                  <a:prstClr val="white"/>
                </a:solidFill>
              </a:rPr>
              <a:t>Retail Sales – Home Furnishing</a:t>
            </a:r>
            <a:endParaRPr lang="en-US" sz="2400" dirty="0">
              <a:solidFill>
                <a:prstClr val="white"/>
              </a:solidFill>
            </a:endParaRPr>
          </a:p>
        </p:txBody>
      </p:sp>
      <p:pic>
        <p:nvPicPr>
          <p:cNvPr id="6" name="Picture 2"/>
          <p:cNvPicPr>
            <a:picLocks noChangeAspect="1" noChangeArrowheads="1"/>
          </p:cNvPicPr>
          <p:nvPr/>
        </p:nvPicPr>
        <p:blipFill>
          <a:blip r:embed="rId5" cstate="print"/>
          <a:srcRect/>
          <a:stretch>
            <a:fillRect/>
          </a:stretch>
        </p:blipFill>
        <p:spPr bwMode="auto">
          <a:xfrm>
            <a:off x="228600" y="228600"/>
            <a:ext cx="2133600" cy="324407"/>
          </a:xfrm>
          <a:prstGeom prst="rect">
            <a:avLst/>
          </a:prstGeom>
          <a:noFill/>
          <a:ln w="9525">
            <a:noFill/>
            <a:miter lim="800000"/>
            <a:headEnd/>
            <a:tailEnd/>
          </a:ln>
        </p:spPr>
      </p:pic>
      <p:pic>
        <p:nvPicPr>
          <p:cNvPr id="5" name="Picture 4"/>
          <p:cNvPicPr>
            <a:picLocks noChangeAspect="1"/>
          </p:cNvPicPr>
          <p:nvPr/>
        </p:nvPicPr>
        <p:blipFill>
          <a:blip r:embed="rId6"/>
          <a:stretch>
            <a:fillRect/>
          </a:stretch>
        </p:blipFill>
        <p:spPr>
          <a:xfrm>
            <a:off x="152400" y="972553"/>
            <a:ext cx="4385183" cy="2870133"/>
          </a:xfrm>
          <a:prstGeom prst="rect">
            <a:avLst/>
          </a:prstGeom>
        </p:spPr>
      </p:pic>
      <p:sp>
        <p:nvSpPr>
          <p:cNvPr id="2" name="TextBox 1"/>
          <p:cNvSpPr txBox="1"/>
          <p:nvPr/>
        </p:nvSpPr>
        <p:spPr>
          <a:xfrm>
            <a:off x="616424" y="4219215"/>
            <a:ext cx="7467600" cy="2308324"/>
          </a:xfrm>
          <a:prstGeom prst="rect">
            <a:avLst/>
          </a:prstGeom>
          <a:noFill/>
        </p:spPr>
        <p:txBody>
          <a:bodyPr wrap="square" rtlCol="0">
            <a:spAutoFit/>
          </a:bodyPr>
          <a:lstStyle/>
          <a:p>
            <a:pPr marL="285750" indent="-285750">
              <a:buFont typeface="Wingdings" panose="05000000000000000000" pitchFamily="2" charset="2"/>
              <a:buChar char="q"/>
            </a:pPr>
            <a:r>
              <a:rPr lang="en-US" dirty="0" smtClean="0"/>
              <a:t>Home Furnishing has grown at a slower pace than New Home Sales</a:t>
            </a:r>
          </a:p>
          <a:p>
            <a:pPr marL="285750" indent="-285750">
              <a:buFont typeface="Wingdings" panose="05000000000000000000" pitchFamily="2" charset="2"/>
              <a:buChar char="q"/>
            </a:pPr>
            <a:r>
              <a:rPr lang="en-US" dirty="0" smtClean="0"/>
              <a:t>BBBY </a:t>
            </a:r>
            <a:r>
              <a:rPr lang="en-US" dirty="0"/>
              <a:t>sales growth &lt; Home Furnishing over last 3 years.</a:t>
            </a:r>
          </a:p>
          <a:p>
            <a:pPr marL="285750" indent="-285750">
              <a:buFont typeface="Wingdings" panose="05000000000000000000" pitchFamily="2" charset="2"/>
              <a:buChar char="q"/>
            </a:pPr>
            <a:r>
              <a:rPr lang="en-US" dirty="0"/>
              <a:t>WSM also underperformed in last year</a:t>
            </a:r>
          </a:p>
          <a:p>
            <a:endParaRPr lang="en-US" dirty="0"/>
          </a:p>
          <a:p>
            <a:r>
              <a:rPr lang="en-US" b="1" dirty="0"/>
              <a:t>Note Size of BBBY – 11% of market</a:t>
            </a:r>
          </a:p>
          <a:p>
            <a:pPr marL="285750" indent="-285750">
              <a:buFont typeface="Arial" panose="020B0604020202020204" pitchFamily="34" charset="0"/>
              <a:buChar char="•"/>
            </a:pPr>
            <a:r>
              <a:rPr lang="en-US" dirty="0"/>
              <a:t>Size allows it to aggressively negotiate terms with suppliers</a:t>
            </a:r>
          </a:p>
          <a:p>
            <a:pPr marL="285750" indent="-285750">
              <a:buFont typeface="Arial" panose="020B0604020202020204" pitchFamily="34" charset="0"/>
              <a:buChar char="•"/>
            </a:pPr>
            <a:r>
              <a:rPr lang="en-US" dirty="0"/>
              <a:t>Allows company to have lenient return </a:t>
            </a:r>
            <a:r>
              <a:rPr lang="en-US" dirty="0" smtClean="0"/>
              <a:t>policy</a:t>
            </a:r>
            <a:r>
              <a:rPr lang="en-US" dirty="0"/>
              <a:t> </a:t>
            </a:r>
            <a:r>
              <a:rPr lang="en-US" dirty="0" smtClean="0"/>
              <a:t>&amp; </a:t>
            </a:r>
            <a:r>
              <a:rPr lang="en-US" dirty="0"/>
              <a:t>lower prices</a:t>
            </a:r>
          </a:p>
          <a:p>
            <a:pPr marL="285750" indent="-285750">
              <a:buFont typeface="Arial" panose="020B0604020202020204" pitchFamily="34" charset="0"/>
              <a:buChar char="•"/>
            </a:pPr>
            <a:endParaRPr lang="en-US" b="1" dirty="0"/>
          </a:p>
        </p:txBody>
      </p:sp>
      <p:pic>
        <p:nvPicPr>
          <p:cNvPr id="7" name="Picture 6"/>
          <p:cNvPicPr>
            <a:picLocks noChangeAspect="1"/>
          </p:cNvPicPr>
          <p:nvPr/>
        </p:nvPicPr>
        <p:blipFill>
          <a:blip r:embed="rId7"/>
          <a:stretch>
            <a:fillRect/>
          </a:stretch>
        </p:blipFill>
        <p:spPr>
          <a:xfrm>
            <a:off x="4648200" y="972553"/>
            <a:ext cx="4406020" cy="287013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0206832"/>
      </p:ext>
    </p:extLst>
  </p:cSld>
  <p:clrMapOvr>
    <a:masterClrMapping/>
  </p:clrMapOvr>
  <mc:AlternateContent xmlns:mc="http://schemas.openxmlformats.org/markup-compatibility/2006">
    <mc:Choice xmlns:p14="http://schemas.microsoft.com/office/powerpoint/2010/main" Requires="p14">
      <p:transition spd="slow" p14:dur="2000" advTm="70094"/>
    </mc:Choice>
    <mc:Fallback>
      <p:transition spd="slow" advTm="70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E611AD-7EE0-4872-801A-E1C3F1699F45}" type="slidenum">
              <a:rPr lang="en-US" smtClean="0">
                <a:solidFill>
                  <a:prstClr val="black">
                    <a:tint val="75000"/>
                  </a:prstClr>
                </a:solidFill>
              </a:rPr>
              <a:pPr/>
              <a:t>7</a:t>
            </a:fld>
            <a:endParaRPr lang="en-US" dirty="0">
              <a:solidFill>
                <a:prstClr val="black">
                  <a:tint val="75000"/>
                </a:prstClr>
              </a:solidFill>
            </a:endParaRPr>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solidFill>
                  <a:prstClr val="white"/>
                </a:solidFill>
              </a:rPr>
              <a:t>Income Statement</a:t>
            </a:r>
            <a:endParaRPr lang="en-US" sz="2400" dirty="0">
              <a:solidFill>
                <a:prstClr val="white"/>
              </a:solidFill>
            </a:endParaRPr>
          </a:p>
        </p:txBody>
      </p:sp>
      <p:pic>
        <p:nvPicPr>
          <p:cNvPr id="6" name="Picture 2"/>
          <p:cNvPicPr>
            <a:picLocks noChangeAspect="1" noChangeArrowheads="1"/>
          </p:cNvPicPr>
          <p:nvPr/>
        </p:nvPicPr>
        <p:blipFill>
          <a:blip r:embed="rId5" cstate="print"/>
          <a:srcRect/>
          <a:stretch>
            <a:fillRect/>
          </a:stretch>
        </p:blipFill>
        <p:spPr bwMode="auto">
          <a:xfrm>
            <a:off x="228600" y="228600"/>
            <a:ext cx="2133600" cy="324407"/>
          </a:xfrm>
          <a:prstGeom prst="rect">
            <a:avLst/>
          </a:prstGeom>
          <a:noFill/>
          <a:ln w="9525">
            <a:noFill/>
            <a:miter lim="800000"/>
            <a:headEnd/>
            <a:tailEnd/>
          </a:ln>
        </p:spPr>
      </p:pic>
      <p:sp>
        <p:nvSpPr>
          <p:cNvPr id="2" name="TextBox 1"/>
          <p:cNvSpPr txBox="1"/>
          <p:nvPr/>
        </p:nvSpPr>
        <p:spPr>
          <a:xfrm>
            <a:off x="5715000" y="829749"/>
            <a:ext cx="2541080" cy="3046988"/>
          </a:xfrm>
          <a:prstGeom prst="rect">
            <a:avLst/>
          </a:prstGeom>
          <a:noFill/>
        </p:spPr>
        <p:txBody>
          <a:bodyPr wrap="none" rtlCol="0">
            <a:spAutoFit/>
          </a:bodyPr>
          <a:lstStyle/>
          <a:p>
            <a:r>
              <a:rPr lang="en-US" sz="1600" b="1" dirty="0"/>
              <a:t>10-year growth:</a:t>
            </a:r>
          </a:p>
          <a:p>
            <a:r>
              <a:rPr lang="en-US" sz="1600" dirty="0"/>
              <a:t>Sales:		+6.3%</a:t>
            </a:r>
          </a:p>
          <a:p>
            <a:r>
              <a:rPr lang="en-US" sz="1600" dirty="0"/>
              <a:t>Operating Income:	+2.5%</a:t>
            </a:r>
          </a:p>
          <a:p>
            <a:r>
              <a:rPr lang="en-US" sz="1600" dirty="0"/>
              <a:t>EPS:		+7.8%</a:t>
            </a:r>
          </a:p>
          <a:p>
            <a:r>
              <a:rPr lang="en-US" sz="1600" dirty="0" err="1"/>
              <a:t>Avg</a:t>
            </a:r>
            <a:r>
              <a:rPr lang="en-US" sz="1600" dirty="0"/>
              <a:t> </a:t>
            </a:r>
            <a:r>
              <a:rPr lang="en-US" sz="1600" dirty="0" err="1"/>
              <a:t>Dil</a:t>
            </a:r>
            <a:r>
              <a:rPr lang="en-US" sz="1600" dirty="0"/>
              <a:t> </a:t>
            </a:r>
            <a:r>
              <a:rPr lang="en-US" sz="1600" dirty="0" err="1"/>
              <a:t>Shrs</a:t>
            </a:r>
            <a:r>
              <a:rPr lang="en-US" sz="1600" dirty="0"/>
              <a:t>:	-6.2%</a:t>
            </a:r>
          </a:p>
          <a:p>
            <a:endParaRPr lang="en-US" sz="1600" dirty="0"/>
          </a:p>
          <a:p>
            <a:r>
              <a:rPr lang="en-US" sz="1600" b="1" dirty="0"/>
              <a:t>5-year growth:</a:t>
            </a:r>
          </a:p>
          <a:p>
            <a:r>
              <a:rPr lang="en-US" sz="1600" dirty="0"/>
              <a:t>Sales:		+5.2%</a:t>
            </a:r>
          </a:p>
          <a:p>
            <a:r>
              <a:rPr lang="en-US" sz="1600" dirty="0"/>
              <a:t>Operating Income:	</a:t>
            </a:r>
            <a:r>
              <a:rPr lang="en-US" sz="1600" b="1" dirty="0">
                <a:solidFill>
                  <a:srgbClr val="FF0000"/>
                </a:solidFill>
              </a:rPr>
              <a:t>-6.3%</a:t>
            </a:r>
          </a:p>
          <a:p>
            <a:r>
              <a:rPr lang="en-US" sz="1600" dirty="0"/>
              <a:t>EPS:		+2.4%</a:t>
            </a:r>
          </a:p>
          <a:p>
            <a:r>
              <a:rPr lang="en-US" sz="1600" dirty="0" err="1"/>
              <a:t>Avg</a:t>
            </a:r>
            <a:r>
              <a:rPr lang="en-US" sz="1600" dirty="0"/>
              <a:t> </a:t>
            </a:r>
            <a:r>
              <a:rPr lang="en-US" sz="1600" dirty="0" err="1"/>
              <a:t>Dil</a:t>
            </a:r>
            <a:r>
              <a:rPr lang="en-US" sz="1600" dirty="0"/>
              <a:t> </a:t>
            </a:r>
            <a:r>
              <a:rPr lang="en-US" sz="1600" dirty="0" err="1"/>
              <a:t>Shrs</a:t>
            </a:r>
            <a:r>
              <a:rPr lang="en-US" sz="1600" dirty="0"/>
              <a:t>:	-9.3%</a:t>
            </a:r>
          </a:p>
          <a:p>
            <a:endParaRPr lang="en-GB" sz="1600" b="1" dirty="0"/>
          </a:p>
        </p:txBody>
      </p:sp>
      <p:graphicFrame>
        <p:nvGraphicFramePr>
          <p:cNvPr id="10" name="Chart 9">
            <a:extLst>
              <a:ext uri="{FF2B5EF4-FFF2-40B4-BE49-F238E27FC236}">
                <a16:creationId xmlns="" xmlns:a16="http://schemas.microsoft.com/office/drawing/2014/main" id="{00000000-0008-0000-0000-000027000000}"/>
              </a:ext>
            </a:extLst>
          </p:cNvPr>
          <p:cNvGraphicFramePr>
            <a:graphicFrameLocks/>
          </p:cNvGraphicFramePr>
          <p:nvPr>
            <p:extLst>
              <p:ext uri="{D42A27DB-BD31-4B8C-83A1-F6EECF244321}">
                <p14:modId xmlns:p14="http://schemas.microsoft.com/office/powerpoint/2010/main" val="2898928471"/>
              </p:ext>
            </p:extLst>
          </p:nvPr>
        </p:nvGraphicFramePr>
        <p:xfrm>
          <a:off x="228600" y="3783527"/>
          <a:ext cx="4881327" cy="270561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 xmlns:a16="http://schemas.microsoft.com/office/drawing/2014/main" id="{00000000-0008-0000-0000-000022000000}"/>
              </a:ext>
            </a:extLst>
          </p:cNvPr>
          <p:cNvGraphicFramePr>
            <a:graphicFrameLocks/>
          </p:cNvGraphicFramePr>
          <p:nvPr>
            <p:extLst>
              <p:ext uri="{D42A27DB-BD31-4B8C-83A1-F6EECF244321}">
                <p14:modId xmlns:p14="http://schemas.microsoft.com/office/powerpoint/2010/main" val="1221704815"/>
              </p:ext>
            </p:extLst>
          </p:nvPr>
        </p:nvGraphicFramePr>
        <p:xfrm>
          <a:off x="228600" y="897730"/>
          <a:ext cx="4876800" cy="267386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Chart 12">
            <a:extLst>
              <a:ext uri="{FF2B5EF4-FFF2-40B4-BE49-F238E27FC236}">
                <a16:creationId xmlns=""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96435733"/>
              </p:ext>
            </p:extLst>
          </p:nvPr>
        </p:nvGraphicFramePr>
        <p:xfrm>
          <a:off x="5334000" y="3978845"/>
          <a:ext cx="3581400" cy="2211707"/>
        </p:xfrm>
        <a:graphic>
          <a:graphicData uri="http://schemas.openxmlformats.org/drawingml/2006/chart">
            <c:chart xmlns:c="http://schemas.openxmlformats.org/drawingml/2006/chart" xmlns:r="http://schemas.openxmlformats.org/officeDocument/2006/relationships" r:id="rId8"/>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76994004"/>
      </p:ext>
    </p:extLst>
  </p:cSld>
  <p:clrMapOvr>
    <a:masterClrMapping/>
  </p:clrMapOvr>
  <mc:AlternateContent xmlns:mc="http://schemas.openxmlformats.org/markup-compatibility/2006">
    <mc:Choice xmlns:p14="http://schemas.microsoft.com/office/powerpoint/2010/main" Requires="p14">
      <p:transition spd="slow" p14:dur="2000" advTm="36648"/>
    </mc:Choice>
    <mc:Fallback>
      <p:transition spd="slow" advTm="36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E611AD-7EE0-4872-801A-E1C3F1699F45}" type="slidenum">
              <a:rPr lang="en-US" smtClean="0">
                <a:solidFill>
                  <a:prstClr val="black">
                    <a:tint val="75000"/>
                  </a:prstClr>
                </a:solidFill>
              </a:rPr>
              <a:pPr/>
              <a:t>8</a:t>
            </a:fld>
            <a:endParaRPr lang="en-US">
              <a:solidFill>
                <a:prstClr val="black">
                  <a:tint val="75000"/>
                </a:prstClr>
              </a:solidFill>
            </a:endParaRPr>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solidFill>
                  <a:prstClr val="white"/>
                </a:solidFill>
              </a:rPr>
              <a:t>EBITDA Margins</a:t>
            </a:r>
            <a:endParaRPr lang="en-US" sz="2400" dirty="0">
              <a:solidFill>
                <a:prstClr val="white"/>
              </a:solidFill>
            </a:endParaRPr>
          </a:p>
        </p:txBody>
      </p:sp>
      <p:pic>
        <p:nvPicPr>
          <p:cNvPr id="6" name="Picture 2"/>
          <p:cNvPicPr>
            <a:picLocks noChangeAspect="1" noChangeArrowheads="1"/>
          </p:cNvPicPr>
          <p:nvPr/>
        </p:nvPicPr>
        <p:blipFill>
          <a:blip r:embed="rId5" cstate="print"/>
          <a:srcRect/>
          <a:stretch>
            <a:fillRect/>
          </a:stretch>
        </p:blipFill>
        <p:spPr bwMode="auto">
          <a:xfrm>
            <a:off x="228600" y="228600"/>
            <a:ext cx="2133600" cy="324407"/>
          </a:xfrm>
          <a:prstGeom prst="rect">
            <a:avLst/>
          </a:prstGeom>
          <a:noFill/>
          <a:ln w="9525">
            <a:noFill/>
            <a:miter lim="800000"/>
            <a:headEnd/>
            <a:tailEnd/>
          </a:ln>
        </p:spPr>
      </p:pic>
      <p:pic>
        <p:nvPicPr>
          <p:cNvPr id="3" name="Picture 2"/>
          <p:cNvPicPr>
            <a:picLocks noChangeAspect="1"/>
          </p:cNvPicPr>
          <p:nvPr/>
        </p:nvPicPr>
        <p:blipFill>
          <a:blip r:embed="rId6"/>
          <a:stretch>
            <a:fillRect/>
          </a:stretch>
        </p:blipFill>
        <p:spPr>
          <a:xfrm>
            <a:off x="1143000" y="2196564"/>
            <a:ext cx="6913037" cy="2649022"/>
          </a:xfrm>
          <a:prstGeom prst="rect">
            <a:avLst/>
          </a:prstGeom>
        </p:spPr>
      </p:pic>
      <p:sp>
        <p:nvSpPr>
          <p:cNvPr id="7" name="TextBox 6"/>
          <p:cNvSpPr txBox="1"/>
          <p:nvPr/>
        </p:nvSpPr>
        <p:spPr>
          <a:xfrm>
            <a:off x="3585152" y="1600200"/>
            <a:ext cx="2028731" cy="400110"/>
          </a:xfrm>
          <a:prstGeom prst="rect">
            <a:avLst/>
          </a:prstGeom>
          <a:noFill/>
        </p:spPr>
        <p:txBody>
          <a:bodyPr wrap="square" rtlCol="0">
            <a:spAutoFit/>
          </a:bodyPr>
          <a:lstStyle/>
          <a:p>
            <a:r>
              <a:rPr lang="en-US" sz="2000" dirty="0"/>
              <a:t>EBITDA Margins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32572934"/>
      </p:ext>
    </p:extLst>
  </p:cSld>
  <p:clrMapOvr>
    <a:masterClrMapping/>
  </p:clrMapOvr>
  <mc:AlternateContent xmlns:mc="http://schemas.openxmlformats.org/markup-compatibility/2006">
    <mc:Choice xmlns:p14="http://schemas.microsoft.com/office/powerpoint/2010/main" Requires="p14">
      <p:transition spd="slow" p14:dur="2000" advTm="43274"/>
    </mc:Choice>
    <mc:Fallback>
      <p:transition spd="slow" advTm="43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E611AD-7EE0-4872-801A-E1C3F1699F45}" type="slidenum">
              <a:rPr lang="en-US" smtClean="0">
                <a:solidFill>
                  <a:prstClr val="black">
                    <a:tint val="75000"/>
                  </a:prstClr>
                </a:solidFill>
              </a:rPr>
              <a:pPr/>
              <a:t>9</a:t>
            </a:fld>
            <a:endParaRPr lang="en-US">
              <a:solidFill>
                <a:prstClr val="black">
                  <a:tint val="75000"/>
                </a:prstClr>
              </a:solidFill>
            </a:endParaRPr>
          </a:p>
        </p:txBody>
      </p:sp>
      <p:sp>
        <p:nvSpPr>
          <p:cNvPr id="8" name="Rectangle 7"/>
          <p:cNvSpPr/>
          <p:nvPr/>
        </p:nvSpPr>
        <p:spPr>
          <a:xfrm>
            <a:off x="2590800" y="76200"/>
            <a:ext cx="6477000" cy="60960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solidFill>
                  <a:prstClr val="white"/>
                </a:solidFill>
              </a:rPr>
              <a:t>Same Store Sales </a:t>
            </a:r>
            <a:endParaRPr lang="en-US" sz="2400" dirty="0">
              <a:solidFill>
                <a:prstClr val="white"/>
              </a:solidFill>
            </a:endParaRPr>
          </a:p>
        </p:txBody>
      </p:sp>
      <p:pic>
        <p:nvPicPr>
          <p:cNvPr id="6" name="Picture 2"/>
          <p:cNvPicPr>
            <a:picLocks noChangeAspect="1" noChangeArrowheads="1"/>
          </p:cNvPicPr>
          <p:nvPr/>
        </p:nvPicPr>
        <p:blipFill>
          <a:blip r:embed="rId5" cstate="print"/>
          <a:srcRect/>
          <a:stretch>
            <a:fillRect/>
          </a:stretch>
        </p:blipFill>
        <p:spPr bwMode="auto">
          <a:xfrm>
            <a:off x="228600" y="228600"/>
            <a:ext cx="2133600" cy="324407"/>
          </a:xfrm>
          <a:prstGeom prst="rect">
            <a:avLst/>
          </a:prstGeom>
          <a:noFill/>
          <a:ln w="9525">
            <a:noFill/>
            <a:miter lim="800000"/>
            <a:headEnd/>
            <a:tailEnd/>
          </a:ln>
        </p:spPr>
      </p:pic>
      <p:pic>
        <p:nvPicPr>
          <p:cNvPr id="5" name="Picture 4"/>
          <p:cNvPicPr>
            <a:picLocks noChangeAspect="1"/>
          </p:cNvPicPr>
          <p:nvPr/>
        </p:nvPicPr>
        <p:blipFill>
          <a:blip r:embed="rId6"/>
          <a:stretch>
            <a:fillRect/>
          </a:stretch>
        </p:blipFill>
        <p:spPr>
          <a:xfrm>
            <a:off x="1143000" y="2133600"/>
            <a:ext cx="6977251" cy="2589600"/>
          </a:xfrm>
          <a:prstGeom prst="rect">
            <a:avLst/>
          </a:prstGeom>
        </p:spPr>
      </p:pic>
      <p:sp>
        <p:nvSpPr>
          <p:cNvPr id="9" name="TextBox 8"/>
          <p:cNvSpPr txBox="1"/>
          <p:nvPr/>
        </p:nvSpPr>
        <p:spPr>
          <a:xfrm>
            <a:off x="3027472" y="1556191"/>
            <a:ext cx="3753079" cy="400110"/>
          </a:xfrm>
          <a:prstGeom prst="rect">
            <a:avLst/>
          </a:prstGeom>
          <a:noFill/>
        </p:spPr>
        <p:txBody>
          <a:bodyPr wrap="none" rtlCol="0">
            <a:spAutoFit/>
          </a:bodyPr>
          <a:lstStyle/>
          <a:p>
            <a:r>
              <a:rPr lang="en-US" sz="2000" dirty="0"/>
              <a:t>Same Store Sales (Last 5 Quarters)</a:t>
            </a:r>
          </a:p>
        </p:txBody>
      </p:sp>
      <p:sp>
        <p:nvSpPr>
          <p:cNvPr id="2" name="TextBox 1"/>
          <p:cNvSpPr txBox="1"/>
          <p:nvPr/>
        </p:nvSpPr>
        <p:spPr>
          <a:xfrm>
            <a:off x="2057400" y="5170443"/>
            <a:ext cx="5693225" cy="369332"/>
          </a:xfrm>
          <a:prstGeom prst="rect">
            <a:avLst/>
          </a:prstGeom>
          <a:noFill/>
        </p:spPr>
        <p:txBody>
          <a:bodyPr wrap="none" rtlCol="0">
            <a:spAutoFit/>
          </a:bodyPr>
          <a:lstStyle/>
          <a:p>
            <a:r>
              <a:rPr lang="en-US" b="1" dirty="0"/>
              <a:t>Take away: </a:t>
            </a:r>
            <a:r>
              <a:rPr lang="en-US" dirty="0"/>
              <a:t>BBBY’s +1 / -1 fluctuation is not too worrisome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80296766"/>
      </p:ext>
    </p:extLst>
  </p:cSld>
  <p:clrMapOvr>
    <a:masterClrMapping/>
  </p:clrMapOvr>
  <mc:AlternateContent xmlns:mc="http://schemas.openxmlformats.org/markup-compatibility/2006">
    <mc:Choice xmlns:p14="http://schemas.microsoft.com/office/powerpoint/2010/main" Requires="p14">
      <p:transition spd="slow" p14:dur="2000" advTm="34888"/>
    </mc:Choice>
    <mc:Fallback>
      <p:transition spd="slow" advTm="34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4|5.2|1|5.4|5.9|0.8|1.2|5|1.3|10.6|13.1|1.2|3.3|0.7|5.2|0.5|16.8|0.6|19.4|0.6|24.2|0.6|12.1|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11612</TotalTime>
  <Words>1393</Words>
  <Application>Microsoft Office PowerPoint</Application>
  <PresentationFormat>On-screen Show (4:3)</PresentationFormat>
  <Paragraphs>201</Paragraphs>
  <Slides>19</Slides>
  <Notes>19</Notes>
  <HiddenSlides>0</HiddenSlides>
  <MMClips>19</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4" baseType="lpstr">
      <vt:lpstr>Arial</vt:lpstr>
      <vt:lpstr>Calibri</vt:lpstr>
      <vt:lpstr>Wingdings</vt:lpstr>
      <vt:lpstr>Office Theme</vt:lpstr>
      <vt:lpstr>Macro-Enabled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Sophocles.Sophocleou</dc:creator>
  <cp:lastModifiedBy>Sophocles Sophocleous</cp:lastModifiedBy>
  <cp:revision>719</cp:revision>
  <cp:lastPrinted>2015-10-02T15:05:39Z</cp:lastPrinted>
  <dcterms:created xsi:type="dcterms:W3CDTF">2013-06-27T11:20:35Z</dcterms:created>
  <dcterms:modified xsi:type="dcterms:W3CDTF">2017-04-28T08:32:11Z</dcterms:modified>
</cp:coreProperties>
</file>